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Inter" panose="020B0604020202020204" charset="0"/>
      <p:regular r:id="rId16"/>
      <p:bold r:id="rId17"/>
      <p:italic r:id="rId18"/>
      <p:boldItalic r:id="rId19"/>
    </p:embeddedFont>
    <p:embeddedFont>
      <p:font typeface="Source Sans 3" panose="020B0604020202020204" charset="0"/>
      <p:regular r:id="rId20"/>
      <p:bold r:id="rId21"/>
      <p:italic r:id="rId22"/>
      <p:boldItalic r:id="rId23"/>
    </p:embeddedFont>
    <p:embeddedFont>
      <p:font typeface="Source Sans 3 ExtraBold" panose="020B0604020202020204" charset="0"/>
      <p:bold r:id="rId24"/>
      <p:boldItalic r:id="rId25"/>
    </p:embeddedFont>
    <p:embeddedFont>
      <p:font typeface="Source Sans 3 Medium" panose="020B0604020202020204" charset="0"/>
      <p:regular r:id="rId26"/>
      <p:bold r:id="rId27"/>
      <p:italic r:id="rId28"/>
      <p:boldItalic r:id="rId29"/>
    </p:embeddedFont>
    <p:embeddedFont>
      <p:font typeface="Source Sans Pro" panose="020B05030304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20E4F-55F0-8971-5DE7-F779C5F77F22}" v="25" dt="2026-04-17T12:09:14.988"/>
  </p1510:revLst>
</p1510:revInfo>
</file>

<file path=ppt/tableStyles.xml><?xml version="1.0" encoding="utf-8"?>
<a:tblStyleLst xmlns:a="http://schemas.openxmlformats.org/drawingml/2006/main" def="{5BBE5307-5B9B-44B8-B579-07A9D2FCF49F}">
  <a:tblStyle styleId="{5BBE5307-5B9B-44B8-B579-07A9D2FCF4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4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eneticalliance.org.uk/who-we-are/subscribe-to-our-newslette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futureforrare@geneticalliance.org.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Edit notes: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Please add your organisation name</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You can use this slide as a holding screen before starting your workshop.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6f226bb95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3d6f226bb95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Please show the slide with a thank you from Genetic Alliance UK’s Chief Executive Nick Meade.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Close the formal discussion by thanking everyone for their contributions and time.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d6f226bb9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d6f226bb9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 </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Explain that the contributions people have made are vital and thank participants for sharing their thoughts and experiences.</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Let participants know that the findings from their workshop will be shared directly with Genetic Alliance UK (but anonymously), who will incorporate the data into a formal report. This report will be presented to governments across the UK and shared with the rare conditions community. </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Remind attendees that this is a critical time, as Ministers are due to make a final decision on the future of rare conditions policy in the UK.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6f226bb95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d6f226bb95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Please invite participants to follow the progress of the Future for Rare campaign and see how their input is being used. They can: </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Follow Genetic Alliance UK on social media </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Sign up for the quarterly newsletter </a:t>
            </a:r>
            <a:r>
              <a:rPr lang="en" sz="1200">
                <a:solidFill>
                  <a:srgbClr val="434343"/>
                </a:solidFill>
                <a:latin typeface="Source Sans Pro"/>
                <a:ea typeface="Source Sans Pro"/>
                <a:cs typeface="Source Sans Pro"/>
                <a:sym typeface="Source Sans Pro"/>
              </a:rPr>
              <a:t>via the website.</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Any questions? Email </a:t>
            </a:r>
            <a:r>
              <a:rPr lang="en" sz="1200"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futureforrare@geneticalliance.org.uk</a:t>
            </a:r>
            <a:r>
              <a:rPr lang="en" sz="1200">
                <a:solidFill>
                  <a:srgbClr val="434343"/>
                </a:solidFill>
                <a:latin typeface="Source Sans Pro"/>
                <a:ea typeface="Source Sans Pro"/>
                <a:cs typeface="Source Sans Pro"/>
                <a:sym typeface="Source Sans Pro"/>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6f226bb9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6f226bb9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Begin by setting a warm, inclusive tone. Welcome everyone to the space and invite participants to share their names and, if they feel comfortable, their connection to the rare conditions community If your meeting is online, you can ask attendees to introduce themselves verbally or using the chat function. </a:t>
            </a:r>
            <a:endParaRPr sz="1200">
              <a:solidFill>
                <a:srgbClr val="434343"/>
              </a:solidFill>
              <a:latin typeface="Source Sans Pro"/>
              <a:ea typeface="Source Sans Pro"/>
              <a:cs typeface="Source Sans Pro"/>
              <a:sym typeface="Source Sans Pro"/>
            </a:endParaRPr>
          </a:p>
          <a:p>
            <a:pPr marL="45720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This part of the workshop should take 5-10 minutes.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6f226bb9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d6f226bb9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latin typeface="Source Sans Pro"/>
                <a:ea typeface="Source Sans Pro"/>
                <a:cs typeface="Source Sans Pro"/>
                <a:sym typeface="Source Sans Pro"/>
              </a:rPr>
              <a:t>Edit notes: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Please edit this slide to provide essential housekeeping details for your participants. Include whether the session is being recorded, safety and facility info for in-person meetings (such as fire exits and toilets), or specific participation guidelines. For example, you might ask virtual attendees to use the ‘raise hand’ feature or contribute via the chat function.</a:t>
            </a:r>
            <a:endParaRPr sz="1200">
              <a:solidFill>
                <a:srgbClr val="434343"/>
              </a:solidFill>
              <a:latin typeface="Source Sans Pro"/>
              <a:ea typeface="Source Sans Pro"/>
              <a:cs typeface="Source Sans Pro"/>
              <a:sym typeface="Source Sans Pro"/>
            </a:endParaRPr>
          </a:p>
          <a:p>
            <a:pPr marL="457200" lvl="0" indent="0" algn="l" rtl="0">
              <a:spcBef>
                <a:spcPts val="0"/>
              </a:spcBef>
              <a:spcAft>
                <a:spcPts val="0"/>
              </a:spcAft>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434343"/>
                </a:solidFill>
                <a:latin typeface="Source Sans Pro"/>
                <a:ea typeface="Source Sans Pro"/>
                <a:cs typeface="Source Sans Pro"/>
                <a:sym typeface="Source Sans Pro"/>
              </a:rPr>
              <a:t>Presentation notes:</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Spend a few minutes explaining your housekeeping guidelines. </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d6f226bb9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d6f226bb9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Use this slide to explain why you are holding this workshop and explain the background to the Future for rare campaign.</a:t>
            </a:r>
            <a:endParaRPr sz="1200">
              <a:solidFill>
                <a:srgbClr val="434343"/>
              </a:solidFill>
              <a:latin typeface="Source Sans Pro"/>
              <a:ea typeface="Source Sans Pro"/>
              <a:cs typeface="Source Sans Pro"/>
              <a:sym typeface="Source Sans Pro"/>
            </a:endParaRPr>
          </a:p>
          <a:p>
            <a:pPr marL="45720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Information to share with workshop participants: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The UK Rare Diseases Framework, the national policy for rare conditions in the UK, is due to end in January 2027. The governments of the UK are currently considering what comes next. It is very important that the views of the rare conditions community inform these decisions and help shape what the future policy looks like.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Genetic Alliance UK is an alliance of over 220 charities and support groups working together to improve the lives of people in the UK with genetic, rare and undiagnosed conditions. They are coordinating the Future for Rare campaign, in collaboration with other organisations for people with genetic, rare and undiagnosed conditions, to understand the needs of the community and gather high-quality evidence to help inform the UK government’s decisions.</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This session will focus on three questions to help get your views on what a future UK policy for rare conditions needs to look like to make a difference for your rare condition, or your role in the rare condition community.</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We know that you will be the absolute expert on the area of rare conditions that you live with or work with - so please focus on what you know and answer these questions based on your experiences.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d6f226bb9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d6f226bb9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Use this slide to provide background to the UK Rare Diseases Framework. </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Information to share with workshop participants: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The UK Rare Diseases Framework is a co-ordinated policy across all four nations. Its primary goal is to ensure the lives of people living with rare conditions continue to improve through better diagnosis and care.</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Although the framework sets a UK-wide vision, delivery is decentralised. Each devolved nation is responsible for creating and implementing its own specific action plans to meet the framework's goals within its healthcare system.</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The policy was first published in 2021. While it was originally intended to end in January 2026, the timeline has been extended to January 2027.</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The additional year provides a window for formal consultation. This period allows stakeholders to discuss the progress made so far and determine the strategy for the next phase of rare disease policy beyond 2027.</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d6f226bb9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d6f226bb9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 </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Use this slide to outline the UK Rare Diseases Framework priorities and underpinning themes.</a:t>
            </a:r>
            <a:endParaRPr sz="1200">
              <a:solidFill>
                <a:srgbClr val="434343"/>
              </a:solidFill>
              <a:latin typeface="Source Sans Pro"/>
              <a:ea typeface="Source Sans Pro"/>
              <a:cs typeface="Source Sans Pro"/>
              <a:sym typeface="Source Sans Pro"/>
            </a:endParaRPr>
          </a:p>
          <a:p>
            <a:pPr marL="457200" lvl="0" indent="0" algn="l" rtl="0">
              <a:lnSpc>
                <a:spcPct val="115000"/>
              </a:lnSpc>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Information to share with workshop participants: </a:t>
            </a: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The UK Rare Diseases Framework currently focuses on four priorities:</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Helping patients get a final diagnosis faster.</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Increasing awareness of rare diseases among healthcare professionals.</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Better coordination of care.</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Improving access to specialist care, treatments, and drugs.</a:t>
            </a:r>
            <a:endParaRPr sz="1200">
              <a:solidFill>
                <a:srgbClr val="434343"/>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It also has five underpinning themes: </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Patient Voice: Policy makers and service providers will prioritise the lived experiences of people affected by rare conditions by ensuring all commitments are developed through inclusive consultation.</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National and International Collaboration: To overcome the challenges posed by small patient populations, the UK is committed to sharing knowledge and resources internationally to facilitate research and improve care.</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Pioneering Research: The UK aims to maintain its status as a global leader in life sciences by increasing research funding and focusing on translating scientific breakthroughs into frontline clinical treatments.</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Digital, Data and Technology: The framework seeks to utilise telemedicine to reduce travel burdens and improve data interoperability to better support healthcare delivery and research.</a:t>
            </a:r>
            <a:endParaRPr sz="1200">
              <a:solidFill>
                <a:srgbClr val="434343"/>
              </a:solidFill>
              <a:latin typeface="Source Sans Pro"/>
              <a:ea typeface="Source Sans Pro"/>
              <a:cs typeface="Source Sans Pro"/>
              <a:sym typeface="Source Sans Pro"/>
            </a:endParaRPr>
          </a:p>
          <a:p>
            <a:pPr marL="914400" lvl="0" indent="-304800" algn="l" rtl="0">
              <a:lnSpc>
                <a:spcPct val="115000"/>
              </a:lnSpc>
              <a:spcBef>
                <a:spcPts val="0"/>
              </a:spcBef>
              <a:spcAft>
                <a:spcPts val="0"/>
              </a:spcAft>
              <a:buClr>
                <a:srgbClr val="434343"/>
              </a:buClr>
              <a:buSzPts val="1200"/>
              <a:buFont typeface="Source Sans Pro"/>
              <a:buAutoNum type="arabicPeriod"/>
            </a:pPr>
            <a:r>
              <a:rPr lang="en" sz="1200">
                <a:solidFill>
                  <a:srgbClr val="434343"/>
                </a:solidFill>
                <a:latin typeface="Source Sans Pro"/>
                <a:ea typeface="Source Sans Pro"/>
                <a:cs typeface="Source Sans Pro"/>
                <a:sym typeface="Source Sans Pro"/>
              </a:rPr>
              <a:t>Wider Policy Alignment: Recognising that rare conditions impact all aspects of life, the strategy ensures that healthcare goals are integrated with wider policies regarding social care, housing, education, and specialised workforce planning.</a:t>
            </a:r>
            <a:endParaRPr sz="1200">
              <a:solidFill>
                <a:srgbClr val="43434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rgbClr val="434343"/>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England’s delivery of the UK Rare Diseases Framework included an additional underpinning theme from 2025: Health equity. Many people living with rare conditions and those who care for them report inequitable access to healthcare and other services.</a:t>
            </a:r>
            <a:endParaRPr sz="1200">
              <a:solidFill>
                <a:srgbClr val="434343"/>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d6f226bb9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d6f226bb9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This is the first discussion point. The objective is to determine whether participants agree with the UK Rare Diseases Framework’s four priorities and underlying themes and to identify any significant gaps or needs that may have been overlooked.</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Questions to ask:</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b="1">
                <a:solidFill>
                  <a:srgbClr val="434343"/>
                </a:solidFill>
                <a:latin typeface="Source Sans Pro"/>
                <a:ea typeface="Source Sans Pro"/>
                <a:cs typeface="Source Sans Pro"/>
                <a:sym typeface="Source Sans Pro"/>
              </a:rPr>
              <a:t>Are the current priorities and underlying themes the correct ones? </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b="1">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b="1">
                <a:solidFill>
                  <a:srgbClr val="434343"/>
                </a:solidFill>
                <a:latin typeface="Source Sans Pro"/>
                <a:ea typeface="Source Sans Pro"/>
                <a:cs typeface="Source Sans Pro"/>
                <a:sym typeface="Source Sans Pro"/>
              </a:rPr>
              <a:t>What are the most important gaps or needs that are not covered?</a:t>
            </a:r>
            <a:r>
              <a:rPr lang="en" sz="1200">
                <a:solidFill>
                  <a:srgbClr val="434343"/>
                </a:solidFill>
                <a:latin typeface="Source Sans Pro"/>
                <a:ea typeface="Source Sans Pro"/>
                <a:cs typeface="Source Sans Pro"/>
                <a:sym typeface="Source Sans Pro"/>
              </a:rPr>
              <a:t> </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i="1">
                <a:solidFill>
                  <a:srgbClr val="434343"/>
                </a:solidFill>
                <a:latin typeface="Source Sans Pro"/>
                <a:ea typeface="Source Sans Pro"/>
                <a:cs typeface="Source Sans Pro"/>
                <a:sym typeface="Source Sans Pro"/>
              </a:rPr>
              <a:t>Prompt:  To help prompt discussion you could ask participants to imagine all the priorities on this list have been addressed successfully, what challenges would be left for a person living with a rare condition?</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d6f226bb9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d6f226bb9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This is the second discussion point. This section focuses on the challenges your community experiences because of their rare condition.</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Questions to ask: </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b="1">
                <a:solidFill>
                  <a:srgbClr val="434343"/>
                </a:solidFill>
                <a:latin typeface="Source Sans Pro"/>
                <a:ea typeface="Source Sans Pro"/>
                <a:cs typeface="Source Sans Pro"/>
                <a:sym typeface="Source Sans Pro"/>
              </a:rPr>
              <a:t>What are the biggest challenges you face because of your rare condition? </a:t>
            </a:r>
            <a:endParaRPr sz="1200" b="1">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i="1">
                <a:solidFill>
                  <a:srgbClr val="434343"/>
                </a:solidFill>
                <a:latin typeface="Source Sans Pro"/>
                <a:ea typeface="Source Sans Pro"/>
                <a:cs typeface="Source Sans Pro"/>
                <a:sym typeface="Source Sans Pro"/>
              </a:rPr>
              <a:t>Prompt:  to help generate discussion, you could share some examples. For example, difficulty getting a diagnosis, not being able to access a specialist, not having medicines available, difficulty accessing services because of their rare condition, etc. </a:t>
            </a:r>
            <a:endParaRPr sz="1200" i="1">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Facilitation note: If you are able to do so, note responses on a flipchart, whiteboard or digital whiteboard.</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b="1">
                <a:solidFill>
                  <a:srgbClr val="434343"/>
                </a:solidFill>
                <a:latin typeface="Source Sans Pro"/>
                <a:ea typeface="Source Sans Pro"/>
                <a:cs typeface="Source Sans Pro"/>
                <a:sym typeface="Source Sans Pro"/>
              </a:rPr>
              <a:t>What are the top five most important challenges?</a:t>
            </a:r>
            <a:endParaRPr sz="1200" b="1">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Facilitation note: As a group, look at the challenges discussed and try to reach an agreement on the top five most important. [If you are able to do so, note these on your flipchart, whiteboard or digital whiteboard]</a:t>
            </a:r>
            <a:endParaRPr sz="1200" b="1">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NB: If you are delivering this workshop with clinicians or researchers, you could consider what barriers might exist to making progress to deliver innovation, or implement positive changes to benefit people living with rare conditions.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6f226bb9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6f226bb9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Presentation notes: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For this session, we want to move from identifying problems to proposing solutions.</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Question to ask</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b="1">
                <a:solidFill>
                  <a:srgbClr val="434343"/>
                </a:solidFill>
                <a:latin typeface="Source Sans Pro"/>
                <a:ea typeface="Source Sans Pro"/>
                <a:cs typeface="Source Sans Pro"/>
                <a:sym typeface="Source Sans Pro"/>
              </a:rPr>
              <a:t>Are there solutions that can help overcome the challenges we have identified?</a:t>
            </a:r>
            <a:endParaRPr sz="1200" b="1">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Prompts: </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If you were in charge of the healthcare system for a day, what one practical change would you make to solve the challenges we just listed?</a:t>
            </a:r>
            <a:endParaRPr sz="1200">
              <a:solidFill>
                <a:srgbClr val="434343"/>
              </a:solidFill>
              <a:latin typeface="Source Sans Pro"/>
              <a:ea typeface="Source Sans Pro"/>
              <a:cs typeface="Source Sans Pro"/>
              <a:sym typeface="Source Sans Pro"/>
            </a:endParaRPr>
          </a:p>
          <a:p>
            <a:pPr marL="457200" lvl="0" indent="-304800" algn="l" rtl="0">
              <a:spcBef>
                <a:spcPts val="0"/>
              </a:spcBef>
              <a:spcAft>
                <a:spcPts val="0"/>
              </a:spcAft>
              <a:buClr>
                <a:srgbClr val="434343"/>
              </a:buClr>
              <a:buSzPts val="1200"/>
              <a:buFont typeface="Source Sans Pro"/>
              <a:buChar char="-"/>
            </a:pPr>
            <a:r>
              <a:rPr lang="en" sz="1200">
                <a:solidFill>
                  <a:srgbClr val="434343"/>
                </a:solidFill>
                <a:latin typeface="Source Sans Pro"/>
                <a:ea typeface="Source Sans Pro"/>
                <a:cs typeface="Source Sans Pro"/>
                <a:sym typeface="Source Sans Pro"/>
              </a:rPr>
              <a:t>What does 'good' support look like to you? </a:t>
            </a: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rgbClr val="434343"/>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200">
                <a:solidFill>
                  <a:srgbClr val="434343"/>
                </a:solidFill>
                <a:latin typeface="Source Sans Pro"/>
                <a:ea typeface="Source Sans Pro"/>
                <a:cs typeface="Source Sans Pro"/>
                <a:sym typeface="Source Sans Pro"/>
              </a:rPr>
              <a:t>Agree your top solutions to meet the challenges you have identified.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duction slide">
  <p:cSld name="CUSTOM_3">
    <p:spTree>
      <p:nvGrpSpPr>
        <p:cNvPr id="1" name="Shape 55"/>
        <p:cNvGrpSpPr/>
        <p:nvPr/>
      </p:nvGrpSpPr>
      <p:grpSpPr>
        <a:xfrm>
          <a:off x="0" y="0"/>
          <a:ext cx="0" cy="0"/>
          <a:chOff x="0" y="0"/>
          <a:chExt cx="0" cy="0"/>
        </a:xfrm>
      </p:grpSpPr>
      <p:sp>
        <p:nvSpPr>
          <p:cNvPr id="56" name="Google Shape;56;p14"/>
          <p:cNvSpPr>
            <a:spLocks noGrp="1"/>
          </p:cNvSpPr>
          <p:nvPr>
            <p:ph type="pic" idx="2"/>
          </p:nvPr>
        </p:nvSpPr>
        <p:spPr>
          <a:xfrm>
            <a:off x="3696450" y="1185525"/>
            <a:ext cx="1751100" cy="1751100"/>
          </a:xfrm>
          <a:prstGeom prst="ellipse">
            <a:avLst/>
          </a:prstGeom>
          <a:noFill/>
          <a:ln>
            <a:noFill/>
          </a:ln>
        </p:spPr>
      </p:sp>
      <p:sp>
        <p:nvSpPr>
          <p:cNvPr id="57" name="Google Shape;57;p14"/>
          <p:cNvSpPr txBox="1">
            <a:spLocks noGrp="1"/>
          </p:cNvSpPr>
          <p:nvPr>
            <p:ph type="subTitle" idx="1"/>
          </p:nvPr>
        </p:nvSpPr>
        <p:spPr>
          <a:xfrm>
            <a:off x="2170650" y="3418975"/>
            <a:ext cx="4802700" cy="6618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3">
  <p:cSld name="TITLE_1">
    <p:bg>
      <p:bgPr>
        <a:solidFill>
          <a:schemeClr val="dk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60" name="Google Shape;60;p15"/>
          <p:cNvGrpSpPr/>
          <p:nvPr/>
        </p:nvGrpSpPr>
        <p:grpSpPr>
          <a:xfrm>
            <a:off x="6862600" y="183625"/>
            <a:ext cx="2281500" cy="906600"/>
            <a:chOff x="6862600" y="183625"/>
            <a:chExt cx="2281500" cy="906600"/>
          </a:xfrm>
        </p:grpSpPr>
        <p:sp>
          <p:nvSpPr>
            <p:cNvPr id="61" name="Google Shape;61;p15"/>
            <p:cNvSpPr/>
            <p:nvPr/>
          </p:nvSpPr>
          <p:spPr>
            <a:xfrm>
              <a:off x="6862600" y="183625"/>
              <a:ext cx="2281500" cy="906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Inter"/>
                <a:ea typeface="Inter"/>
                <a:cs typeface="Inter"/>
                <a:sym typeface="Inter"/>
              </a:endParaRPr>
            </a:p>
          </p:txBody>
        </p:sp>
        <p:pic>
          <p:nvPicPr>
            <p:cNvPr id="62" name="Google Shape;62;p15" title="White Genetic Alliance UK Screen logo, vector for video, canva etc.png"/>
            <p:cNvPicPr preferRelativeResize="0"/>
            <p:nvPr/>
          </p:nvPicPr>
          <p:blipFill rotWithShape="1">
            <a:blip r:embed="rId2">
              <a:alphaModFix/>
            </a:blip>
            <a:srcRect/>
            <a:stretch/>
          </p:blipFill>
          <p:spPr>
            <a:xfrm>
              <a:off x="7308300" y="232725"/>
              <a:ext cx="1619949" cy="605025"/>
            </a:xfrm>
            <a:prstGeom prst="rect">
              <a:avLst/>
            </a:prstGeom>
            <a:noFill/>
            <a:ln>
              <a:noFill/>
            </a:ln>
          </p:spPr>
        </p:pic>
      </p:grpSp>
      <p:sp>
        <p:nvSpPr>
          <p:cNvPr id="63" name="Google Shape;63;p15"/>
          <p:cNvSpPr txBox="1">
            <a:spLocks noGrp="1"/>
          </p:cNvSpPr>
          <p:nvPr>
            <p:ph type="subTitle" idx="1"/>
          </p:nvPr>
        </p:nvSpPr>
        <p:spPr>
          <a:xfrm>
            <a:off x="1160550" y="2236500"/>
            <a:ext cx="6822900" cy="6705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2000"/>
              <a:buNone/>
              <a:defRPr sz="20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image" type="titleOnly">
  <p:cSld name="TITLE_ONLY">
    <p:spTree>
      <p:nvGrpSpPr>
        <p:cNvPr id="1" name="Shape 64"/>
        <p:cNvGrpSpPr/>
        <p:nvPr/>
      </p:nvGrpSpPr>
      <p:grpSpPr>
        <a:xfrm>
          <a:off x="0" y="0"/>
          <a:ext cx="0" cy="0"/>
          <a:chOff x="0" y="0"/>
          <a:chExt cx="0" cy="0"/>
        </a:xfrm>
      </p:grpSpPr>
      <p:sp>
        <p:nvSpPr>
          <p:cNvPr id="65" name="Google Shape;6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endParaRPr/>
          </a:p>
        </p:txBody>
      </p:sp>
      <p:sp>
        <p:nvSpPr>
          <p:cNvPr id="66" name="Google Shape;66;p16"/>
          <p:cNvSpPr>
            <a:spLocks noGrp="1"/>
          </p:cNvSpPr>
          <p:nvPr>
            <p:ph type="pic" idx="2"/>
          </p:nvPr>
        </p:nvSpPr>
        <p:spPr>
          <a:xfrm>
            <a:off x="196700" y="1393775"/>
            <a:ext cx="2919600" cy="3062400"/>
          </a:xfrm>
          <a:prstGeom prst="rect">
            <a:avLst/>
          </a:prstGeom>
          <a:noFill/>
          <a:ln>
            <a:noFill/>
          </a:ln>
        </p:spPr>
      </p:sp>
      <p:sp>
        <p:nvSpPr>
          <p:cNvPr id="67" name="Google Shape;67;p16"/>
          <p:cNvSpPr txBox="1">
            <a:spLocks noGrp="1"/>
          </p:cNvSpPr>
          <p:nvPr>
            <p:ph type="subTitle" idx="1"/>
          </p:nvPr>
        </p:nvSpPr>
        <p:spPr>
          <a:xfrm>
            <a:off x="196700" y="4564000"/>
            <a:ext cx="2919600" cy="3213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000"/>
              <a:buNone/>
              <a:defRPr sz="10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8" name="Google Shape;68;p16"/>
          <p:cNvSpPr txBox="1">
            <a:spLocks noGrp="1"/>
          </p:cNvSpPr>
          <p:nvPr>
            <p:ph type="subTitle" idx="3"/>
          </p:nvPr>
        </p:nvSpPr>
        <p:spPr>
          <a:xfrm>
            <a:off x="3403450" y="1393900"/>
            <a:ext cx="5436300" cy="30624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9" name="Google Shape;69;p16"/>
          <p:cNvSpPr txBox="1">
            <a:spLocks noGrp="1"/>
          </p:cNvSpPr>
          <p:nvPr>
            <p:ph type="title"/>
          </p:nvPr>
        </p:nvSpPr>
        <p:spPr>
          <a:xfrm>
            <a:off x="196700" y="755025"/>
            <a:ext cx="6377700" cy="441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slide">
  <p:cSld name="MAIN_POINT">
    <p:bg>
      <p:bgPr>
        <a:solidFill>
          <a:schemeClr val="lt1"/>
        </a:solid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7"/>
          <p:cNvSpPr>
            <a:spLocks noGrp="1"/>
          </p:cNvSpPr>
          <p:nvPr>
            <p:ph type="pic" idx="2"/>
          </p:nvPr>
        </p:nvSpPr>
        <p:spPr>
          <a:xfrm>
            <a:off x="555550" y="1319725"/>
            <a:ext cx="3672300" cy="1584900"/>
          </a:xfrm>
          <a:prstGeom prst="rect">
            <a:avLst/>
          </a:prstGeom>
          <a:noFill/>
          <a:ln>
            <a:noFill/>
          </a:ln>
        </p:spPr>
      </p:sp>
      <p:sp>
        <p:nvSpPr>
          <p:cNvPr id="73" name="Google Shape;73;p17"/>
          <p:cNvSpPr>
            <a:spLocks noGrp="1"/>
          </p:cNvSpPr>
          <p:nvPr>
            <p:ph type="pic" idx="3"/>
          </p:nvPr>
        </p:nvSpPr>
        <p:spPr>
          <a:xfrm>
            <a:off x="4322850" y="1319725"/>
            <a:ext cx="2085300" cy="3240300"/>
          </a:xfrm>
          <a:prstGeom prst="rect">
            <a:avLst/>
          </a:prstGeom>
          <a:noFill/>
          <a:ln>
            <a:noFill/>
          </a:ln>
        </p:spPr>
      </p:sp>
      <p:sp>
        <p:nvSpPr>
          <p:cNvPr id="74" name="Google Shape;74;p17"/>
          <p:cNvSpPr>
            <a:spLocks noGrp="1"/>
          </p:cNvSpPr>
          <p:nvPr>
            <p:ph type="pic" idx="4"/>
          </p:nvPr>
        </p:nvSpPr>
        <p:spPr>
          <a:xfrm>
            <a:off x="555550" y="2974900"/>
            <a:ext cx="3672300" cy="1584900"/>
          </a:xfrm>
          <a:prstGeom prst="rect">
            <a:avLst/>
          </a:prstGeom>
          <a:noFill/>
          <a:ln>
            <a:noFill/>
          </a:ln>
        </p:spPr>
      </p:sp>
      <p:sp>
        <p:nvSpPr>
          <p:cNvPr id="75" name="Google Shape;75;p17"/>
          <p:cNvSpPr>
            <a:spLocks noGrp="1"/>
          </p:cNvSpPr>
          <p:nvPr>
            <p:ph type="pic" idx="5"/>
          </p:nvPr>
        </p:nvSpPr>
        <p:spPr>
          <a:xfrm>
            <a:off x="6503150" y="1319725"/>
            <a:ext cx="2085300" cy="1778700"/>
          </a:xfrm>
          <a:prstGeom prst="rect">
            <a:avLst/>
          </a:prstGeom>
          <a:noFill/>
          <a:ln>
            <a:noFill/>
          </a:ln>
        </p:spPr>
      </p:sp>
      <p:sp>
        <p:nvSpPr>
          <p:cNvPr id="76" name="Google Shape;76;p17"/>
          <p:cNvSpPr>
            <a:spLocks noGrp="1"/>
          </p:cNvSpPr>
          <p:nvPr>
            <p:ph type="pic" idx="6"/>
          </p:nvPr>
        </p:nvSpPr>
        <p:spPr>
          <a:xfrm>
            <a:off x="6503150" y="3174850"/>
            <a:ext cx="2085300" cy="13851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slide" type="twoColTx">
  <p:cSld name="TITLE_AND_TWO_COLUMNS">
    <p:spTree>
      <p:nvGrpSpPr>
        <p:cNvPr id="1" name="Shape 77"/>
        <p:cNvGrpSpPr/>
        <p:nvPr/>
      </p:nvGrpSpPr>
      <p:grpSpPr>
        <a:xfrm>
          <a:off x="0" y="0"/>
          <a:ext cx="0" cy="0"/>
          <a:chOff x="0" y="0"/>
          <a:chExt cx="0" cy="0"/>
        </a:xfrm>
      </p:grpSpPr>
      <p:sp>
        <p:nvSpPr>
          <p:cNvPr id="78" name="Google Shape;7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8"/>
          <p:cNvSpPr/>
          <p:nvPr/>
        </p:nvSpPr>
        <p:spPr>
          <a:xfrm>
            <a:off x="6532900" y="165650"/>
            <a:ext cx="2547000" cy="133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 name="Google Shape;80;p18"/>
          <p:cNvSpPr/>
          <p:nvPr/>
        </p:nvSpPr>
        <p:spPr>
          <a:xfrm>
            <a:off x="-103525" y="-72475"/>
            <a:ext cx="9348900" cy="5311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 name="Google Shape;81;p18"/>
          <p:cNvSpPr txBox="1">
            <a:spLocks noGrp="1"/>
          </p:cNvSpPr>
          <p:nvPr>
            <p:ph type="title"/>
          </p:nvPr>
        </p:nvSpPr>
        <p:spPr>
          <a:xfrm>
            <a:off x="829350" y="1386150"/>
            <a:ext cx="7485300" cy="218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82" name="Google Shape;82;p18" title="White Genetic Alliance UK Screen logo, vector for video, canva etc.png"/>
          <p:cNvPicPr preferRelativeResize="0"/>
          <p:nvPr/>
        </p:nvPicPr>
        <p:blipFill rotWithShape="1">
          <a:blip r:embed="rId2">
            <a:alphaModFix/>
          </a:blip>
          <a:srcRect/>
          <a:stretch/>
        </p:blipFill>
        <p:spPr>
          <a:xfrm>
            <a:off x="7448600" y="147100"/>
            <a:ext cx="1572548" cy="587350"/>
          </a:xfrm>
          <a:prstGeom prst="rect">
            <a:avLst/>
          </a:prstGeom>
          <a:solidFill>
            <a:schemeClr val="dk1"/>
          </a:solidFill>
          <a:ln w="9525" cap="flat" cmpd="sng">
            <a:solidFill>
              <a:schemeClr val="dk1"/>
            </a:solidFill>
            <a:prstDash val="solid"/>
            <a:round/>
            <a:headEnd type="none" w="sm" len="sm"/>
            <a:tailEnd type="none" w="sm" len="sm"/>
          </a:ln>
        </p:spPr>
      </p:pic>
      <p:pic>
        <p:nvPicPr>
          <p:cNvPr id="83" name="Google Shape;83;p18" title="iconmonstr-quote-left-filled-240.png"/>
          <p:cNvPicPr preferRelativeResize="0"/>
          <p:nvPr/>
        </p:nvPicPr>
        <p:blipFill rotWithShape="1">
          <a:blip r:embed="rId3">
            <a:alphaModFix/>
          </a:blip>
          <a:srcRect r="48041"/>
          <a:stretch/>
        </p:blipFill>
        <p:spPr>
          <a:xfrm>
            <a:off x="200050" y="232925"/>
            <a:ext cx="548700" cy="1056025"/>
          </a:xfrm>
          <a:prstGeom prst="rect">
            <a:avLst/>
          </a:prstGeom>
          <a:solidFill>
            <a:schemeClr val="dk1"/>
          </a:solidFill>
          <a:ln w="9525" cap="flat" cmpd="sng">
            <a:solidFill>
              <a:schemeClr val="dk1"/>
            </a:solidFill>
            <a:prstDash val="solid"/>
            <a:round/>
            <a:headEnd type="none" w="sm" len="sm"/>
            <a:tailEnd type="none" w="sm" len="sm"/>
          </a:ln>
        </p:spPr>
      </p:pic>
      <p:pic>
        <p:nvPicPr>
          <p:cNvPr id="84" name="Google Shape;84;p18" title="iconmonstr-quote-right-filled-240.png"/>
          <p:cNvPicPr preferRelativeResize="0"/>
          <p:nvPr/>
        </p:nvPicPr>
        <p:blipFill rotWithShape="1">
          <a:blip r:embed="rId4">
            <a:alphaModFix/>
          </a:blip>
          <a:srcRect r="48041"/>
          <a:stretch/>
        </p:blipFill>
        <p:spPr>
          <a:xfrm>
            <a:off x="8266500" y="3838525"/>
            <a:ext cx="548700" cy="1056025"/>
          </a:xfrm>
          <a:prstGeom prst="rect">
            <a:avLst/>
          </a:prstGeom>
          <a:solidFill>
            <a:schemeClr val="dk1"/>
          </a:solidFill>
          <a:ln w="9525" cap="flat" cmpd="sng">
            <a:solidFill>
              <a:schemeClr val="dk1"/>
            </a:solidFill>
            <a:prstDash val="solid"/>
            <a:round/>
            <a:headEnd type="none" w="sm" len="sm"/>
            <a:tailEnd type="none" w="sm" len="sm"/>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lour box green">
  <p:cSld name="CAPTION_ONLY_1_1">
    <p:spTree>
      <p:nvGrpSpPr>
        <p:cNvPr id="1" name="Shape 87"/>
        <p:cNvGrpSpPr/>
        <p:nvPr/>
      </p:nvGrpSpPr>
      <p:grpSpPr>
        <a:xfrm>
          <a:off x="0" y="0"/>
          <a:ext cx="0" cy="0"/>
          <a:chOff x="0" y="0"/>
          <a:chExt cx="0" cy="0"/>
        </a:xfrm>
      </p:grpSpPr>
      <p:sp>
        <p:nvSpPr>
          <p:cNvPr id="88" name="Google Shape;8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20"/>
          <p:cNvSpPr/>
          <p:nvPr/>
        </p:nvSpPr>
        <p:spPr>
          <a:xfrm>
            <a:off x="358725" y="358725"/>
            <a:ext cx="3204000" cy="4304400"/>
          </a:xfrm>
          <a:prstGeom prst="rect">
            <a:avLst/>
          </a:prstGeom>
          <a:solidFill>
            <a:srgbClr val="86DC78">
              <a:alpha val="60390"/>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3 Medium"/>
              <a:ea typeface="Source Sans 3 Medium"/>
              <a:cs typeface="Source Sans 3 Medium"/>
              <a:sym typeface="Source Sans 3 Medium"/>
            </a:endParaRPr>
          </a:p>
        </p:txBody>
      </p:sp>
      <p:sp>
        <p:nvSpPr>
          <p:cNvPr id="90" name="Google Shape;90;p20"/>
          <p:cNvSpPr txBox="1">
            <a:spLocks noGrp="1"/>
          </p:cNvSpPr>
          <p:nvPr>
            <p:ph type="subTitle" idx="1"/>
          </p:nvPr>
        </p:nvSpPr>
        <p:spPr>
          <a:xfrm>
            <a:off x="507225" y="580200"/>
            <a:ext cx="2907000" cy="39831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branded (2 logos)" type="tx">
  <p:cSld name="TITLE_AND_BODY">
    <p:spTree>
      <p:nvGrpSpPr>
        <p:cNvPr id="1" name="Shape 91"/>
        <p:cNvGrpSpPr/>
        <p:nvPr/>
      </p:nvGrpSpPr>
      <p:grpSpPr>
        <a:xfrm>
          <a:off x="0" y="0"/>
          <a:ext cx="0" cy="0"/>
          <a:chOff x="0" y="0"/>
          <a:chExt cx="0" cy="0"/>
        </a:xfrm>
      </p:grpSpPr>
      <p:sp>
        <p:nvSpPr>
          <p:cNvPr id="92" name="Google Shape;9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21"/>
          <p:cNvSpPr>
            <a:spLocks noGrp="1"/>
          </p:cNvSpPr>
          <p:nvPr>
            <p:ph type="pic" idx="2"/>
          </p:nvPr>
        </p:nvSpPr>
        <p:spPr>
          <a:xfrm>
            <a:off x="200000" y="270000"/>
            <a:ext cx="1767300" cy="651600"/>
          </a:xfrm>
          <a:prstGeom prst="rect">
            <a:avLst/>
          </a:prstGeom>
          <a:noFill/>
          <a:ln>
            <a:noFill/>
          </a:ln>
        </p:spPr>
      </p:sp>
      <p:sp>
        <p:nvSpPr>
          <p:cNvPr id="94" name="Google Shape;94;p21"/>
          <p:cNvSpPr txBox="1">
            <a:spLocks noGrp="1"/>
          </p:cNvSpPr>
          <p:nvPr>
            <p:ph type="title"/>
          </p:nvPr>
        </p:nvSpPr>
        <p:spPr>
          <a:xfrm>
            <a:off x="270000" y="1274325"/>
            <a:ext cx="6297300" cy="65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21"/>
          <p:cNvSpPr txBox="1">
            <a:spLocks noGrp="1"/>
          </p:cNvSpPr>
          <p:nvPr>
            <p:ph type="subTitle" idx="1"/>
          </p:nvPr>
        </p:nvSpPr>
        <p:spPr>
          <a:xfrm>
            <a:off x="270000" y="1925925"/>
            <a:ext cx="6725400" cy="5349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96" name="Google Shape;96;p21"/>
          <p:cNvSpPr txBox="1">
            <a:spLocks noGrp="1"/>
          </p:cNvSpPr>
          <p:nvPr>
            <p:ph type="body" idx="3"/>
          </p:nvPr>
        </p:nvSpPr>
        <p:spPr>
          <a:xfrm>
            <a:off x="367225" y="4269025"/>
            <a:ext cx="8274000" cy="787800"/>
          </a:xfrm>
          <a:prstGeom prst="rect">
            <a:avLst/>
          </a:prstGeom>
          <a:noFill/>
          <a:ln>
            <a:noFill/>
          </a:ln>
        </p:spPr>
        <p:txBody>
          <a:bodyPr spcFirstLastPara="1" wrap="square" lIns="91425" tIns="91425" rIns="91425" bIns="91425" anchor="t" anchorCtr="0">
            <a:normAutofit/>
          </a:bodyPr>
          <a:lstStyle>
            <a:lvl1pPr marL="457200" lvl="0" indent="-279400" algn="l">
              <a:lnSpc>
                <a:spcPct val="115000"/>
              </a:lnSpc>
              <a:spcBef>
                <a:spcPts val="0"/>
              </a:spcBef>
              <a:spcAft>
                <a:spcPts val="0"/>
              </a:spcAft>
              <a:buSzPts val="800"/>
              <a:buChar char="●"/>
              <a:defRPr sz="800"/>
            </a:lvl1pPr>
            <a:lvl2pPr marL="914400" lvl="1" indent="-317500" algn="l">
              <a:lnSpc>
                <a:spcPct val="115000"/>
              </a:lnSpc>
              <a:spcBef>
                <a:spcPts val="0"/>
              </a:spcBef>
              <a:spcAft>
                <a:spcPts val="0"/>
              </a:spcAft>
              <a:buSzPts val="1400"/>
              <a:buChar char="○"/>
              <a:defRPr/>
            </a:lvl2pPr>
            <a:lvl3pPr marL="1371600" lvl="2" indent="-292100" algn="l">
              <a:lnSpc>
                <a:spcPct val="115000"/>
              </a:lnSpc>
              <a:spcBef>
                <a:spcPts val="0"/>
              </a:spcBef>
              <a:spcAft>
                <a:spcPts val="0"/>
              </a:spcAft>
              <a:buSzPts val="1000"/>
              <a:buChar char="■"/>
              <a:defRPr/>
            </a:lvl3pPr>
            <a:lvl4pPr marL="1828800" lvl="3" indent="-279400" algn="l">
              <a:lnSpc>
                <a:spcPct val="115000"/>
              </a:lnSpc>
              <a:spcBef>
                <a:spcPts val="0"/>
              </a:spcBef>
              <a:spcAft>
                <a:spcPts val="0"/>
              </a:spcAft>
              <a:buSzPts val="8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slide + image">
  <p:cSld name="TITLE_AND_TWO_COLUMNS_1">
    <p:spTree>
      <p:nvGrpSpPr>
        <p:cNvPr id="1" name="Shape 97"/>
        <p:cNvGrpSpPr/>
        <p:nvPr/>
      </p:nvGrpSpPr>
      <p:grpSpPr>
        <a:xfrm>
          <a:off x="0" y="0"/>
          <a:ext cx="0" cy="0"/>
          <a:chOff x="0" y="0"/>
          <a:chExt cx="0" cy="0"/>
        </a:xfrm>
      </p:grpSpPr>
      <p:sp>
        <p:nvSpPr>
          <p:cNvPr id="98" name="Google Shape;9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22"/>
          <p:cNvSpPr/>
          <p:nvPr/>
        </p:nvSpPr>
        <p:spPr>
          <a:xfrm>
            <a:off x="6532900" y="165650"/>
            <a:ext cx="2547000" cy="133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p22"/>
          <p:cNvSpPr/>
          <p:nvPr/>
        </p:nvSpPr>
        <p:spPr>
          <a:xfrm>
            <a:off x="-103525" y="-72475"/>
            <a:ext cx="9348900" cy="5311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 name="Google Shape;101;p22"/>
          <p:cNvSpPr txBox="1">
            <a:spLocks noGrp="1"/>
          </p:cNvSpPr>
          <p:nvPr>
            <p:ph type="title"/>
          </p:nvPr>
        </p:nvSpPr>
        <p:spPr>
          <a:xfrm>
            <a:off x="5156650" y="908725"/>
            <a:ext cx="3158100" cy="3875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02" name="Google Shape;102;p22" title="White Genetic Alliance UK Screen logo, vector for video, canva etc.png"/>
          <p:cNvPicPr preferRelativeResize="0"/>
          <p:nvPr/>
        </p:nvPicPr>
        <p:blipFill rotWithShape="1">
          <a:blip r:embed="rId2">
            <a:alphaModFix/>
          </a:blip>
          <a:srcRect/>
          <a:stretch/>
        </p:blipFill>
        <p:spPr>
          <a:xfrm>
            <a:off x="7448600" y="147100"/>
            <a:ext cx="1572548" cy="587350"/>
          </a:xfrm>
          <a:prstGeom prst="rect">
            <a:avLst/>
          </a:prstGeom>
          <a:solidFill>
            <a:schemeClr val="dk1"/>
          </a:solidFill>
          <a:ln w="9525" cap="flat" cmpd="sng">
            <a:solidFill>
              <a:schemeClr val="dk1"/>
            </a:solidFill>
            <a:prstDash val="solid"/>
            <a:round/>
            <a:headEnd type="none" w="sm" len="sm"/>
            <a:tailEnd type="none" w="sm" len="sm"/>
          </a:ln>
        </p:spPr>
      </p:pic>
      <p:pic>
        <p:nvPicPr>
          <p:cNvPr id="103" name="Google Shape;103;p22" title="iconmonstr-quote-left-filled-240.png"/>
          <p:cNvPicPr preferRelativeResize="0"/>
          <p:nvPr/>
        </p:nvPicPr>
        <p:blipFill rotWithShape="1">
          <a:blip r:embed="rId3">
            <a:alphaModFix/>
          </a:blip>
          <a:srcRect r="48041"/>
          <a:stretch/>
        </p:blipFill>
        <p:spPr>
          <a:xfrm>
            <a:off x="4813900" y="362191"/>
            <a:ext cx="342750" cy="659655"/>
          </a:xfrm>
          <a:prstGeom prst="rect">
            <a:avLst/>
          </a:prstGeom>
          <a:solidFill>
            <a:schemeClr val="dk1"/>
          </a:solidFill>
          <a:ln w="9525" cap="flat" cmpd="sng">
            <a:solidFill>
              <a:schemeClr val="dk1"/>
            </a:solidFill>
            <a:prstDash val="solid"/>
            <a:round/>
            <a:headEnd type="none" w="sm" len="sm"/>
            <a:tailEnd type="none" w="sm" len="sm"/>
          </a:ln>
        </p:spPr>
      </p:pic>
      <p:pic>
        <p:nvPicPr>
          <p:cNvPr id="104" name="Google Shape;104;p22" title="iconmonstr-quote-right-filled-240.png"/>
          <p:cNvPicPr preferRelativeResize="0"/>
          <p:nvPr/>
        </p:nvPicPr>
        <p:blipFill rotWithShape="1">
          <a:blip r:embed="rId4">
            <a:alphaModFix/>
          </a:blip>
          <a:srcRect r="48041"/>
          <a:stretch/>
        </p:blipFill>
        <p:spPr>
          <a:xfrm>
            <a:off x="8314750" y="4397170"/>
            <a:ext cx="342750" cy="659655"/>
          </a:xfrm>
          <a:prstGeom prst="rect">
            <a:avLst/>
          </a:prstGeom>
          <a:solidFill>
            <a:schemeClr val="dk1"/>
          </a:solidFill>
          <a:ln w="9525" cap="flat" cmpd="sng">
            <a:solidFill>
              <a:schemeClr val="dk1"/>
            </a:solidFill>
            <a:prstDash val="solid"/>
            <a:round/>
            <a:headEnd type="none" w="sm" len="sm"/>
            <a:tailEnd type="none" w="sm" len="sm"/>
          </a:ln>
        </p:spPr>
      </p:pic>
      <p:sp>
        <p:nvSpPr>
          <p:cNvPr id="105" name="Google Shape;105;p22"/>
          <p:cNvSpPr>
            <a:spLocks noGrp="1"/>
          </p:cNvSpPr>
          <p:nvPr>
            <p:ph type="pic" idx="2"/>
          </p:nvPr>
        </p:nvSpPr>
        <p:spPr>
          <a:xfrm>
            <a:off x="-109475" y="-76650"/>
            <a:ext cx="3158100" cy="5320800"/>
          </a:xfrm>
          <a:prstGeom prst="rect">
            <a:avLst/>
          </a:prstGeom>
          <a:solidFill>
            <a:schemeClr val="dk1"/>
          </a:solidFill>
          <a:ln w="9525" cap="flat" cmpd="sng">
            <a:solidFill>
              <a:schemeClr val="dk1"/>
            </a:solidFill>
            <a:prstDash val="solid"/>
            <a:round/>
            <a:headEnd type="none" w="sm" len="sm"/>
            <a:tailEnd type="none" w="sm" len="sm"/>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with highlighter">
  <p:cSld name="ONE_COLUMN_TEXT">
    <p:spTree>
      <p:nvGrpSpPr>
        <p:cNvPr id="1" name="Shape 106"/>
        <p:cNvGrpSpPr/>
        <p:nvPr/>
      </p:nvGrpSpPr>
      <p:grpSpPr>
        <a:xfrm>
          <a:off x="0" y="0"/>
          <a:ext cx="0" cy="0"/>
          <a:chOff x="0" y="0"/>
          <a:chExt cx="0" cy="0"/>
        </a:xfrm>
      </p:grpSpPr>
      <p:sp>
        <p:nvSpPr>
          <p:cNvPr id="107" name="Google Shape;10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23" title="Print - Edited-2.png"/>
          <p:cNvPicPr preferRelativeResize="0"/>
          <p:nvPr/>
        </p:nvPicPr>
        <p:blipFill rotWithShape="1">
          <a:blip r:embed="rId2">
            <a:alphaModFix/>
          </a:blip>
          <a:srcRect/>
          <a:stretch/>
        </p:blipFill>
        <p:spPr>
          <a:xfrm>
            <a:off x="-1053825" y="-136200"/>
            <a:ext cx="8024325" cy="1410525"/>
          </a:xfrm>
          <a:prstGeom prst="rect">
            <a:avLst/>
          </a:prstGeom>
          <a:noFill/>
          <a:ln>
            <a:noFill/>
          </a:ln>
        </p:spPr>
      </p:pic>
      <p:sp>
        <p:nvSpPr>
          <p:cNvPr id="109" name="Google Shape;109;p23"/>
          <p:cNvSpPr txBox="1">
            <a:spLocks noGrp="1"/>
          </p:cNvSpPr>
          <p:nvPr>
            <p:ph type="title"/>
          </p:nvPr>
        </p:nvSpPr>
        <p:spPr>
          <a:xfrm>
            <a:off x="273488" y="282100"/>
            <a:ext cx="5369700" cy="778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23"/>
          <p:cNvSpPr txBox="1">
            <a:spLocks noGrp="1"/>
          </p:cNvSpPr>
          <p:nvPr>
            <p:ph type="subTitle" idx="1"/>
          </p:nvPr>
        </p:nvSpPr>
        <p:spPr>
          <a:xfrm>
            <a:off x="564200" y="1605075"/>
            <a:ext cx="7655700" cy="30837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with image 2">
  <p:cSld name="TITLE_ONLY_1">
    <p:spTree>
      <p:nvGrpSpPr>
        <p:cNvPr id="1" name="Shape 111"/>
        <p:cNvGrpSpPr/>
        <p:nvPr/>
      </p:nvGrpSpPr>
      <p:grpSpPr>
        <a:xfrm>
          <a:off x="0" y="0"/>
          <a:ext cx="0" cy="0"/>
          <a:chOff x="0" y="0"/>
          <a:chExt cx="0" cy="0"/>
        </a:xfrm>
      </p:grpSpPr>
      <p:pic>
        <p:nvPicPr>
          <p:cNvPr id="112" name="Google Shape;112;p24" title="Print - Edited.png"/>
          <p:cNvPicPr preferRelativeResize="0"/>
          <p:nvPr/>
        </p:nvPicPr>
        <p:blipFill rotWithShape="1">
          <a:blip r:embed="rId2">
            <a:alphaModFix/>
          </a:blip>
          <a:srcRect l="14944"/>
          <a:stretch/>
        </p:blipFill>
        <p:spPr>
          <a:xfrm>
            <a:off x="1" y="1240275"/>
            <a:ext cx="3553152" cy="2973650"/>
          </a:xfrm>
          <a:prstGeom prst="rect">
            <a:avLst/>
          </a:prstGeom>
          <a:noFill/>
          <a:ln>
            <a:noFill/>
          </a:ln>
        </p:spPr>
      </p:pic>
      <p:sp>
        <p:nvSpPr>
          <p:cNvPr id="113" name="Google Shape;1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endParaRPr/>
          </a:p>
        </p:txBody>
      </p:sp>
      <p:sp>
        <p:nvSpPr>
          <p:cNvPr id="114" name="Google Shape;114;p24"/>
          <p:cNvSpPr txBox="1">
            <a:spLocks noGrp="1"/>
          </p:cNvSpPr>
          <p:nvPr>
            <p:ph type="subTitle" idx="1"/>
          </p:nvPr>
        </p:nvSpPr>
        <p:spPr>
          <a:xfrm>
            <a:off x="196700" y="4456300"/>
            <a:ext cx="2919600" cy="3213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000"/>
              <a:buNone/>
              <a:defRPr sz="10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15" name="Google Shape;115;p24"/>
          <p:cNvSpPr txBox="1">
            <a:spLocks noGrp="1"/>
          </p:cNvSpPr>
          <p:nvPr>
            <p:ph type="subTitle" idx="2"/>
          </p:nvPr>
        </p:nvSpPr>
        <p:spPr>
          <a:xfrm>
            <a:off x="4395400" y="1393900"/>
            <a:ext cx="4444200" cy="30624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Font typeface="Inter Medium"/>
              <a:buNone/>
              <a:defRPr b="0">
                <a:latin typeface="Inter Medium"/>
                <a:ea typeface="Inter Medium"/>
                <a:cs typeface="Inter Medium"/>
                <a:sym typeface="Inter Medium"/>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16" name="Google Shape;116;p24"/>
          <p:cNvSpPr txBox="1">
            <a:spLocks noGrp="1"/>
          </p:cNvSpPr>
          <p:nvPr>
            <p:ph type="title"/>
          </p:nvPr>
        </p:nvSpPr>
        <p:spPr>
          <a:xfrm>
            <a:off x="196700" y="556600"/>
            <a:ext cx="6377700" cy="441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7" name="Google Shape;117;p24"/>
          <p:cNvSpPr>
            <a:spLocks noGrp="1"/>
          </p:cNvSpPr>
          <p:nvPr>
            <p:ph type="pic" idx="3"/>
          </p:nvPr>
        </p:nvSpPr>
        <p:spPr>
          <a:xfrm>
            <a:off x="196700" y="1570900"/>
            <a:ext cx="2204100" cy="2312400"/>
          </a:xfrm>
          <a:prstGeom prst="rect">
            <a:avLst/>
          </a:prstGeom>
          <a:noFill/>
          <a:ln>
            <a:noFill/>
          </a:ln>
        </p:spPr>
      </p:sp>
      <p:sp>
        <p:nvSpPr>
          <p:cNvPr id="118" name="Google Shape;118;p24"/>
          <p:cNvSpPr txBox="1">
            <a:spLocks noGrp="1"/>
          </p:cNvSpPr>
          <p:nvPr>
            <p:ph type="body" idx="4"/>
          </p:nvPr>
        </p:nvSpPr>
        <p:spPr>
          <a:xfrm>
            <a:off x="4395400" y="4456300"/>
            <a:ext cx="4050900" cy="436200"/>
          </a:xfrm>
          <a:prstGeom prst="rect">
            <a:avLst/>
          </a:prstGeom>
          <a:noFill/>
          <a:ln>
            <a:noFill/>
          </a:ln>
        </p:spPr>
        <p:txBody>
          <a:bodyPr spcFirstLastPara="1" wrap="square" lIns="91425" tIns="91425" rIns="91425" bIns="91425" anchor="t" anchorCtr="0">
            <a:normAutofit/>
          </a:bodyPr>
          <a:lstStyle>
            <a:lvl1pPr marL="457200" lvl="0" indent="-292100" algn="l">
              <a:lnSpc>
                <a:spcPct val="115000"/>
              </a:lnSpc>
              <a:spcBef>
                <a:spcPts val="0"/>
              </a:spcBef>
              <a:spcAft>
                <a:spcPts val="0"/>
              </a:spcAft>
              <a:buSzPts val="1000"/>
              <a:buChar char="●"/>
              <a:defRPr sz="1000" b="0"/>
            </a:lvl1pPr>
            <a:lvl2pPr marL="914400" lvl="1" indent="-317500" algn="l">
              <a:lnSpc>
                <a:spcPct val="115000"/>
              </a:lnSpc>
              <a:spcBef>
                <a:spcPts val="0"/>
              </a:spcBef>
              <a:spcAft>
                <a:spcPts val="0"/>
              </a:spcAft>
              <a:buSzPts val="1400"/>
              <a:buChar char="○"/>
              <a:defRPr/>
            </a:lvl2pPr>
            <a:lvl3pPr marL="1371600" lvl="2" indent="-292100" algn="l">
              <a:lnSpc>
                <a:spcPct val="115000"/>
              </a:lnSpc>
              <a:spcBef>
                <a:spcPts val="0"/>
              </a:spcBef>
              <a:spcAft>
                <a:spcPts val="0"/>
              </a:spcAft>
              <a:buSzPts val="1000"/>
              <a:buChar char="■"/>
              <a:defRPr/>
            </a:lvl3pPr>
            <a:lvl4pPr marL="1828800" lvl="3" indent="-279400" algn="l">
              <a:lnSpc>
                <a:spcPct val="115000"/>
              </a:lnSpc>
              <a:spcBef>
                <a:spcPts val="0"/>
              </a:spcBef>
              <a:spcAft>
                <a:spcPts val="0"/>
              </a:spcAft>
              <a:buSzPts val="8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branded Title slide (multiple)" type="secHead">
  <p:cSld name="SECTION_HEADER">
    <p:spTree>
      <p:nvGrpSpPr>
        <p:cNvPr id="1" name="Shape 119"/>
        <p:cNvGrpSpPr/>
        <p:nvPr/>
      </p:nvGrpSpPr>
      <p:grpSpPr>
        <a:xfrm>
          <a:off x="0" y="0"/>
          <a:ext cx="0" cy="0"/>
          <a:chOff x="0" y="0"/>
          <a:chExt cx="0" cy="0"/>
        </a:xfrm>
      </p:grpSpPr>
      <p:sp>
        <p:nvSpPr>
          <p:cNvPr id="120" name="Google Shape;12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5"/>
          <p:cNvSpPr>
            <a:spLocks noGrp="1"/>
          </p:cNvSpPr>
          <p:nvPr>
            <p:ph type="pic" idx="2"/>
          </p:nvPr>
        </p:nvSpPr>
        <p:spPr>
          <a:xfrm>
            <a:off x="311700" y="4426100"/>
            <a:ext cx="1137600" cy="534900"/>
          </a:xfrm>
          <a:prstGeom prst="rect">
            <a:avLst/>
          </a:prstGeom>
          <a:noFill/>
          <a:ln>
            <a:noFill/>
          </a:ln>
        </p:spPr>
      </p:sp>
      <p:sp>
        <p:nvSpPr>
          <p:cNvPr id="122" name="Google Shape;122;p25"/>
          <p:cNvSpPr>
            <a:spLocks noGrp="1"/>
          </p:cNvSpPr>
          <p:nvPr>
            <p:ph type="pic" idx="3"/>
          </p:nvPr>
        </p:nvSpPr>
        <p:spPr>
          <a:xfrm>
            <a:off x="1582775" y="4426100"/>
            <a:ext cx="1137600" cy="534900"/>
          </a:xfrm>
          <a:prstGeom prst="rect">
            <a:avLst/>
          </a:prstGeom>
          <a:noFill/>
          <a:ln>
            <a:noFill/>
          </a:ln>
        </p:spPr>
      </p:sp>
      <p:sp>
        <p:nvSpPr>
          <p:cNvPr id="123" name="Google Shape;123;p25"/>
          <p:cNvSpPr>
            <a:spLocks noGrp="1"/>
          </p:cNvSpPr>
          <p:nvPr>
            <p:ph type="pic" idx="4"/>
          </p:nvPr>
        </p:nvSpPr>
        <p:spPr>
          <a:xfrm>
            <a:off x="2853850" y="4426100"/>
            <a:ext cx="1137600" cy="534900"/>
          </a:xfrm>
          <a:prstGeom prst="rect">
            <a:avLst/>
          </a:prstGeom>
          <a:noFill/>
          <a:ln>
            <a:noFill/>
          </a:ln>
        </p:spPr>
      </p:sp>
      <p:sp>
        <p:nvSpPr>
          <p:cNvPr id="124" name="Google Shape;124;p25"/>
          <p:cNvSpPr>
            <a:spLocks noGrp="1"/>
          </p:cNvSpPr>
          <p:nvPr>
            <p:ph type="pic" idx="5"/>
          </p:nvPr>
        </p:nvSpPr>
        <p:spPr>
          <a:xfrm>
            <a:off x="4124925" y="4426100"/>
            <a:ext cx="1137600" cy="534900"/>
          </a:xfrm>
          <a:prstGeom prst="rect">
            <a:avLst/>
          </a:prstGeom>
          <a:noFill/>
          <a:ln>
            <a:noFill/>
          </a:ln>
        </p:spPr>
      </p:sp>
      <p:sp>
        <p:nvSpPr>
          <p:cNvPr id="125" name="Google Shape;125;p25"/>
          <p:cNvSpPr>
            <a:spLocks noGrp="1"/>
          </p:cNvSpPr>
          <p:nvPr>
            <p:ph type="pic" idx="6"/>
          </p:nvPr>
        </p:nvSpPr>
        <p:spPr>
          <a:xfrm>
            <a:off x="5396000" y="4426100"/>
            <a:ext cx="1137600" cy="534900"/>
          </a:xfrm>
          <a:prstGeom prst="rect">
            <a:avLst/>
          </a:prstGeom>
          <a:noFill/>
          <a:ln>
            <a:noFill/>
          </a:ln>
        </p:spPr>
      </p:sp>
      <p:sp>
        <p:nvSpPr>
          <p:cNvPr id="126" name="Google Shape;126;p25"/>
          <p:cNvSpPr>
            <a:spLocks noGrp="1"/>
          </p:cNvSpPr>
          <p:nvPr>
            <p:ph type="pic" idx="7"/>
          </p:nvPr>
        </p:nvSpPr>
        <p:spPr>
          <a:xfrm>
            <a:off x="6667075" y="4426100"/>
            <a:ext cx="1137600" cy="534900"/>
          </a:xfrm>
          <a:prstGeom prst="rect">
            <a:avLst/>
          </a:prstGeom>
          <a:noFill/>
          <a:ln>
            <a:noFill/>
          </a:ln>
        </p:spPr>
      </p:sp>
      <p:sp>
        <p:nvSpPr>
          <p:cNvPr id="127" name="Google Shape;127;p25"/>
          <p:cNvSpPr txBox="1">
            <a:spLocks noGrp="1"/>
          </p:cNvSpPr>
          <p:nvPr>
            <p:ph type="title"/>
          </p:nvPr>
        </p:nvSpPr>
        <p:spPr>
          <a:xfrm>
            <a:off x="369650" y="1099225"/>
            <a:ext cx="6297300" cy="65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p25"/>
          <p:cNvSpPr txBox="1">
            <a:spLocks noGrp="1"/>
          </p:cNvSpPr>
          <p:nvPr>
            <p:ph type="subTitle" idx="1"/>
          </p:nvPr>
        </p:nvSpPr>
        <p:spPr>
          <a:xfrm>
            <a:off x="369650" y="1799600"/>
            <a:ext cx="6955200" cy="5349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lour box light blue">
  <p:cSld name="CAPTION_ONLY">
    <p:spTree>
      <p:nvGrpSpPr>
        <p:cNvPr id="1" name="Shape 129"/>
        <p:cNvGrpSpPr/>
        <p:nvPr/>
      </p:nvGrpSpPr>
      <p:grpSpPr>
        <a:xfrm>
          <a:off x="0" y="0"/>
          <a:ext cx="0" cy="0"/>
          <a:chOff x="0" y="0"/>
          <a:chExt cx="0" cy="0"/>
        </a:xfrm>
      </p:grpSpPr>
      <p:sp>
        <p:nvSpPr>
          <p:cNvPr id="130" name="Google Shape;13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6"/>
          <p:cNvSpPr/>
          <p:nvPr/>
        </p:nvSpPr>
        <p:spPr>
          <a:xfrm>
            <a:off x="358725" y="358725"/>
            <a:ext cx="3204000" cy="4304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3 Medium"/>
              <a:ea typeface="Source Sans 3 Medium"/>
              <a:cs typeface="Source Sans 3 Medium"/>
              <a:sym typeface="Source Sans 3 Medium"/>
            </a:endParaRPr>
          </a:p>
        </p:txBody>
      </p:sp>
      <p:sp>
        <p:nvSpPr>
          <p:cNvPr id="132" name="Google Shape;132;p26"/>
          <p:cNvSpPr txBox="1">
            <a:spLocks noGrp="1"/>
          </p:cNvSpPr>
          <p:nvPr>
            <p:ph type="subTitle" idx="1"/>
          </p:nvPr>
        </p:nvSpPr>
        <p:spPr>
          <a:xfrm>
            <a:off x="507225" y="580200"/>
            <a:ext cx="2907000" cy="39831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lour box pink">
  <p:cSld name="CAPTION_ONLY_2">
    <p:spTree>
      <p:nvGrpSpPr>
        <p:cNvPr id="1" name="Shape 133"/>
        <p:cNvGrpSpPr/>
        <p:nvPr/>
      </p:nvGrpSpPr>
      <p:grpSpPr>
        <a:xfrm>
          <a:off x="0" y="0"/>
          <a:ext cx="0" cy="0"/>
          <a:chOff x="0" y="0"/>
          <a:chExt cx="0" cy="0"/>
        </a:xfrm>
      </p:grpSpPr>
      <p:sp>
        <p:nvSpPr>
          <p:cNvPr id="134" name="Google Shape;13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7"/>
          <p:cNvSpPr/>
          <p:nvPr/>
        </p:nvSpPr>
        <p:spPr>
          <a:xfrm>
            <a:off x="358725" y="358725"/>
            <a:ext cx="3204000" cy="4304400"/>
          </a:xfrm>
          <a:prstGeom prst="rect">
            <a:avLst/>
          </a:prstGeom>
          <a:solidFill>
            <a:srgbClr val="FF8C91">
              <a:alpha val="54509"/>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3 Medium"/>
              <a:ea typeface="Source Sans 3 Medium"/>
              <a:cs typeface="Source Sans 3 Medium"/>
              <a:sym typeface="Source Sans 3 Medium"/>
            </a:endParaRPr>
          </a:p>
        </p:txBody>
      </p:sp>
      <p:sp>
        <p:nvSpPr>
          <p:cNvPr id="136" name="Google Shape;136;p27"/>
          <p:cNvSpPr txBox="1">
            <a:spLocks noGrp="1"/>
          </p:cNvSpPr>
          <p:nvPr>
            <p:ph type="subTitle" idx="1"/>
          </p:nvPr>
        </p:nvSpPr>
        <p:spPr>
          <a:xfrm>
            <a:off x="507225" y="580200"/>
            <a:ext cx="2907000" cy="39831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lour box orange">
  <p:cSld name="CAPTION_ONLY_1">
    <p:spTree>
      <p:nvGrpSpPr>
        <p:cNvPr id="1" name="Shape 137"/>
        <p:cNvGrpSpPr/>
        <p:nvPr/>
      </p:nvGrpSpPr>
      <p:grpSpPr>
        <a:xfrm>
          <a:off x="0" y="0"/>
          <a:ext cx="0" cy="0"/>
          <a:chOff x="0" y="0"/>
          <a:chExt cx="0" cy="0"/>
        </a:xfrm>
      </p:grpSpPr>
      <p:sp>
        <p:nvSpPr>
          <p:cNvPr id="138" name="Google Shape;13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8"/>
          <p:cNvSpPr/>
          <p:nvPr/>
        </p:nvSpPr>
        <p:spPr>
          <a:xfrm>
            <a:off x="358725" y="358725"/>
            <a:ext cx="3204000" cy="4304400"/>
          </a:xfrm>
          <a:prstGeom prst="rect">
            <a:avLst/>
          </a:prstGeom>
          <a:solidFill>
            <a:srgbClr val="FF9B50">
              <a:alpha val="60780"/>
            </a:srgbClr>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Source Sans 3 Medium"/>
              <a:ea typeface="Source Sans 3 Medium"/>
              <a:cs typeface="Source Sans 3 Medium"/>
              <a:sym typeface="Source Sans 3 Medium"/>
            </a:endParaRPr>
          </a:p>
        </p:txBody>
      </p:sp>
      <p:sp>
        <p:nvSpPr>
          <p:cNvPr id="140" name="Google Shape;140;p28"/>
          <p:cNvSpPr txBox="1">
            <a:spLocks noGrp="1"/>
          </p:cNvSpPr>
          <p:nvPr>
            <p:ph type="subTitle" idx="1"/>
          </p:nvPr>
        </p:nvSpPr>
        <p:spPr>
          <a:xfrm>
            <a:off x="507225" y="580200"/>
            <a:ext cx="2907000" cy="39831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aphic Slide - Research">
  <p:cSld name="CUSTOM">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43" name="Google Shape;143;p29"/>
          <p:cNvGrpSpPr/>
          <p:nvPr/>
        </p:nvGrpSpPr>
        <p:grpSpPr>
          <a:xfrm>
            <a:off x="311698" y="3843346"/>
            <a:ext cx="1715894" cy="1116849"/>
            <a:chOff x="648625" y="2343450"/>
            <a:chExt cx="1405549" cy="914850"/>
          </a:xfrm>
        </p:grpSpPr>
        <p:pic>
          <p:nvPicPr>
            <p:cNvPr id="144" name="Google Shape;144;p29" title="Do you often feel anxious or stressed Do you have trouble sleeping What made you feel confident lately (Facebook Post)-6.png"/>
            <p:cNvPicPr preferRelativeResize="0"/>
            <p:nvPr/>
          </p:nvPicPr>
          <p:blipFill rotWithShape="1">
            <a:blip r:embed="rId2">
              <a:alphaModFix/>
            </a:blip>
            <a:srcRect l="11941" t="21797" r="10213" b="23562"/>
            <a:stretch/>
          </p:blipFill>
          <p:spPr>
            <a:xfrm>
              <a:off x="648625" y="2343450"/>
              <a:ext cx="1405549" cy="914850"/>
            </a:xfrm>
            <a:prstGeom prst="rect">
              <a:avLst/>
            </a:prstGeom>
            <a:noFill/>
            <a:ln>
              <a:noFill/>
            </a:ln>
          </p:spPr>
        </p:pic>
        <p:pic>
          <p:nvPicPr>
            <p:cNvPr id="145" name="Google Shape;145;p29" title="iconmonstr-magnifier-text-lined-240.png"/>
            <p:cNvPicPr preferRelativeResize="0"/>
            <p:nvPr/>
          </p:nvPicPr>
          <p:blipFill rotWithShape="1">
            <a:blip r:embed="rId3">
              <a:alphaModFix/>
            </a:blip>
            <a:srcRect/>
            <a:stretch/>
          </p:blipFill>
          <p:spPr>
            <a:xfrm>
              <a:off x="953400" y="2478798"/>
              <a:ext cx="779475" cy="779500"/>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esearch graphic slide">
  <p:cSld name="CUSTOM_1">
    <p:spTree>
      <p:nvGrpSpPr>
        <p:cNvPr id="1" name="Shape 14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search graphic slide 1">
  <p:cSld name="CUSTOM_1_1">
    <p:spTree>
      <p:nvGrpSpPr>
        <p:cNvPr id="1" name="Shape 147"/>
        <p:cNvGrpSpPr/>
        <p:nvPr/>
      </p:nvGrpSpPr>
      <p:grpSpPr>
        <a:xfrm>
          <a:off x="0" y="0"/>
          <a:ext cx="0" cy="0"/>
          <a:chOff x="0" y="0"/>
          <a:chExt cx="0" cy="0"/>
        </a:xfrm>
      </p:grpSpPr>
      <p:pic>
        <p:nvPicPr>
          <p:cNvPr id="148" name="Google Shape;148;p31" title="iconmonstr-magnifier-4-240.png"/>
          <p:cNvPicPr preferRelativeResize="0"/>
          <p:nvPr/>
        </p:nvPicPr>
        <p:blipFill rotWithShape="1">
          <a:blip r:embed="rId2">
            <a:alphaModFix amt="20000"/>
          </a:blip>
          <a:srcRect r="2306" b="15355"/>
          <a:stretch/>
        </p:blipFill>
        <p:spPr>
          <a:xfrm>
            <a:off x="4011850" y="696675"/>
            <a:ext cx="5132150" cy="4446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eople graphic slide">
  <p:cSld name="CUSTOM_2">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51" name="Google Shape;151;p32" title="iconmonstr-friend-5-240 (1).png"/>
          <p:cNvPicPr preferRelativeResize="0"/>
          <p:nvPr/>
        </p:nvPicPr>
        <p:blipFill rotWithShape="1">
          <a:blip r:embed="rId2">
            <a:alphaModFix amt="20000"/>
          </a:blip>
          <a:srcRect b="16805"/>
          <a:stretch/>
        </p:blipFill>
        <p:spPr>
          <a:xfrm>
            <a:off x="5096400" y="1776250"/>
            <a:ext cx="4047600" cy="3367250"/>
          </a:xfrm>
          <a:prstGeom prst="rect">
            <a:avLst/>
          </a:prstGeom>
          <a:noFill/>
          <a:ln>
            <a:noFill/>
          </a:ln>
        </p:spPr>
      </p:pic>
      <p:sp>
        <p:nvSpPr>
          <p:cNvPr id="152" name="Google Shape;152;p32"/>
          <p:cNvSpPr txBox="1">
            <a:spLocks noGrp="1"/>
          </p:cNvSpPr>
          <p:nvPr>
            <p:ph type="subTitle" idx="1"/>
          </p:nvPr>
        </p:nvSpPr>
        <p:spPr>
          <a:xfrm>
            <a:off x="420575" y="1224650"/>
            <a:ext cx="7867500" cy="29811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55" name="Google Shape;155;p33" title="iconmonstr-medical-6-240 (1).png"/>
          <p:cNvPicPr preferRelativeResize="0"/>
          <p:nvPr/>
        </p:nvPicPr>
        <p:blipFill rotWithShape="1">
          <a:blip r:embed="rId2">
            <a:alphaModFix amt="20000"/>
          </a:blip>
          <a:srcRect/>
          <a:stretch/>
        </p:blipFill>
        <p:spPr>
          <a:xfrm>
            <a:off x="5578925" y="1578425"/>
            <a:ext cx="3565075" cy="35650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Source Sans 3"/>
              <a:buNone/>
              <a:defRPr sz="2800" b="1" i="0" u="none" strike="noStrike" cap="none">
                <a:solidFill>
                  <a:schemeClr val="dk1"/>
                </a:solidFill>
                <a:latin typeface="Source Sans 3"/>
                <a:ea typeface="Source Sans 3"/>
                <a:cs typeface="Source Sans 3"/>
                <a:sym typeface="Source Sans 3"/>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24855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1"/>
              </a:buClr>
              <a:buSzPts val="1800"/>
              <a:buFont typeface="Source Sans 3 Medium"/>
              <a:buChar char="●"/>
              <a:defRPr sz="1800" b="0" i="0" u="none" strike="noStrike" cap="none">
                <a:solidFill>
                  <a:schemeClr val="dk1"/>
                </a:solidFill>
                <a:latin typeface="Source Sans 3 Medium"/>
                <a:ea typeface="Source Sans 3 Medium"/>
                <a:cs typeface="Source Sans 3 Medium"/>
                <a:sym typeface="Source Sans 3 Medium"/>
              </a:defRPr>
            </a:lvl1pPr>
            <a:lvl2pPr marL="914400" marR="0" lvl="1" indent="-317500" algn="l">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292100" algn="l">
              <a:lnSpc>
                <a:spcPct val="115000"/>
              </a:lnSpc>
              <a:spcBef>
                <a:spcPts val="0"/>
              </a:spcBef>
              <a:spcAft>
                <a:spcPts val="0"/>
              </a:spcAft>
              <a:buClr>
                <a:schemeClr val="dk1"/>
              </a:buClr>
              <a:buSzPts val="1000"/>
              <a:buFont typeface="Source Sans 3"/>
              <a:buChar char="■"/>
              <a:defRPr sz="1000" b="0" i="0" u="none" strike="noStrike" cap="none">
                <a:solidFill>
                  <a:schemeClr val="dk1"/>
                </a:solidFill>
                <a:latin typeface="Source Sans 3"/>
                <a:ea typeface="Source Sans 3"/>
                <a:cs typeface="Source Sans 3"/>
                <a:sym typeface="Source Sans 3"/>
              </a:defRPr>
            </a:lvl3pPr>
            <a:lvl4pPr marL="1828800" marR="0" lvl="3" indent="-279400" algn="l">
              <a:lnSpc>
                <a:spcPct val="115000"/>
              </a:lnSpc>
              <a:spcBef>
                <a:spcPts val="0"/>
              </a:spcBef>
              <a:spcAft>
                <a:spcPts val="0"/>
              </a:spcAft>
              <a:buClr>
                <a:schemeClr val="dk1"/>
              </a:buClr>
              <a:buSzPts val="800"/>
              <a:buFont typeface="Source Sans 3 Light"/>
              <a:buChar char="●"/>
              <a:defRPr sz="800" b="0" i="0" u="none" strike="noStrike" cap="none">
                <a:solidFill>
                  <a:schemeClr val="dk1"/>
                </a:solidFill>
                <a:latin typeface="Source Sans 3 Light"/>
                <a:ea typeface="Source Sans 3 Light"/>
                <a:cs typeface="Source Sans 3 Light"/>
                <a:sym typeface="Source Sans 3 Light"/>
              </a:defRPr>
            </a:lvl4pPr>
            <a:lvl5pPr marL="2286000" marR="0" lvl="4" indent="-317500" algn="l">
              <a:lnSpc>
                <a:spcPct val="115000"/>
              </a:lnSpc>
              <a:spcBef>
                <a:spcPts val="0"/>
              </a:spcBef>
              <a:spcAft>
                <a:spcPts val="0"/>
              </a:spcAft>
              <a:buClr>
                <a:schemeClr val="dk2"/>
              </a:buClr>
              <a:buSzPts val="1400"/>
              <a:buFont typeface="Source Sans 3"/>
              <a:buChar char="○"/>
              <a:defRPr sz="1400" b="0" i="0" u="none" strike="noStrike" cap="none">
                <a:solidFill>
                  <a:schemeClr val="dk2"/>
                </a:solidFill>
                <a:latin typeface="Source Sans 3"/>
                <a:ea typeface="Source Sans 3"/>
                <a:cs typeface="Source Sans 3"/>
                <a:sym typeface="Source Sans 3"/>
              </a:defRPr>
            </a:lvl5pPr>
            <a:lvl6pPr marL="2743200" marR="0" lvl="5" indent="-317500" algn="l">
              <a:lnSpc>
                <a:spcPct val="115000"/>
              </a:lnSpc>
              <a:spcBef>
                <a:spcPts val="0"/>
              </a:spcBef>
              <a:spcAft>
                <a:spcPts val="0"/>
              </a:spcAft>
              <a:buClr>
                <a:schemeClr val="dk2"/>
              </a:buClr>
              <a:buSzPts val="1400"/>
              <a:buFont typeface="Source Sans 3"/>
              <a:buChar char="■"/>
              <a:defRPr sz="1400" b="0" i="0" u="none" strike="noStrike" cap="none">
                <a:solidFill>
                  <a:schemeClr val="dk2"/>
                </a:solidFill>
                <a:latin typeface="Source Sans 3"/>
                <a:ea typeface="Source Sans 3"/>
                <a:cs typeface="Source Sans 3"/>
                <a:sym typeface="Source Sans 3"/>
              </a:defRPr>
            </a:lvl6pPr>
            <a:lvl7pPr marL="3200400" marR="0" lvl="6" indent="-317500" algn="l">
              <a:lnSpc>
                <a:spcPct val="115000"/>
              </a:lnSpc>
              <a:spcBef>
                <a:spcPts val="0"/>
              </a:spcBef>
              <a:spcAft>
                <a:spcPts val="0"/>
              </a:spcAft>
              <a:buClr>
                <a:schemeClr val="dk2"/>
              </a:buClr>
              <a:buSzPts val="1400"/>
              <a:buFont typeface="Source Sans 3"/>
              <a:buChar char="●"/>
              <a:defRPr sz="1400" b="0" i="0" u="none" strike="noStrike" cap="none">
                <a:solidFill>
                  <a:schemeClr val="dk2"/>
                </a:solidFill>
                <a:latin typeface="Source Sans 3"/>
                <a:ea typeface="Source Sans 3"/>
                <a:cs typeface="Source Sans 3"/>
                <a:sym typeface="Source Sans 3"/>
              </a:defRPr>
            </a:lvl7pPr>
            <a:lvl8pPr marL="3657600" marR="0" lvl="7" indent="-317500" algn="l">
              <a:lnSpc>
                <a:spcPct val="115000"/>
              </a:lnSpc>
              <a:spcBef>
                <a:spcPts val="0"/>
              </a:spcBef>
              <a:spcAft>
                <a:spcPts val="0"/>
              </a:spcAft>
              <a:buClr>
                <a:schemeClr val="dk2"/>
              </a:buClr>
              <a:buSzPts val="1400"/>
              <a:buFont typeface="Source Sans 3"/>
              <a:buChar char="○"/>
              <a:defRPr sz="1400" b="0" i="0" u="none" strike="noStrike" cap="none">
                <a:solidFill>
                  <a:schemeClr val="dk2"/>
                </a:solidFill>
                <a:latin typeface="Source Sans 3"/>
                <a:ea typeface="Source Sans 3"/>
                <a:cs typeface="Source Sans 3"/>
                <a:sym typeface="Source Sans 3"/>
              </a:defRPr>
            </a:lvl8pPr>
            <a:lvl9pPr marL="4114800" marR="0" lvl="8" indent="-317500" algn="l">
              <a:lnSpc>
                <a:spcPct val="115000"/>
              </a:lnSpc>
              <a:spcBef>
                <a:spcPts val="0"/>
              </a:spcBef>
              <a:spcAft>
                <a:spcPts val="0"/>
              </a:spcAft>
              <a:buClr>
                <a:schemeClr val="dk2"/>
              </a:buClr>
              <a:buSzPts val="1400"/>
              <a:buFont typeface="Source Sans 3"/>
              <a:buChar char="■"/>
              <a:defRPr sz="1400" b="0" i="0" u="none" strike="noStrike" cap="none">
                <a:solidFill>
                  <a:schemeClr val="dk2"/>
                </a:solidFill>
                <a:latin typeface="Source Sans 3"/>
                <a:ea typeface="Source Sans 3"/>
                <a:cs typeface="Source Sans 3"/>
                <a:sym typeface="Source Sans 3"/>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title="Copy of PNG Genetic Alliance UK Screen logo, bitmap for video, canva etc.png"/>
          <p:cNvPicPr preferRelativeResize="0"/>
          <p:nvPr/>
        </p:nvPicPr>
        <p:blipFill rotWithShape="1">
          <a:blip r:embed="rId22">
            <a:alphaModFix/>
          </a:blip>
          <a:srcRect/>
          <a:stretch/>
        </p:blipFill>
        <p:spPr>
          <a:xfrm>
            <a:off x="7435274" y="220350"/>
            <a:ext cx="1458801" cy="5734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futureforrare@geneticalliance.org.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4"/>
          <p:cNvSpPr txBox="1"/>
          <p:nvPr/>
        </p:nvSpPr>
        <p:spPr>
          <a:xfrm>
            <a:off x="306025" y="1412400"/>
            <a:ext cx="6911100" cy="164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100" b="1">
                <a:solidFill>
                  <a:srgbClr val="0178BD"/>
                </a:solidFill>
                <a:latin typeface="Source Sans Pro"/>
                <a:ea typeface="Source Sans Pro"/>
                <a:cs typeface="Source Sans 3"/>
                <a:sym typeface="Source Sans 3"/>
              </a:rPr>
              <a:t>Future for Rare </a:t>
            </a:r>
            <a:endParaRPr sz="5100" b="1">
              <a:solidFill>
                <a:srgbClr val="0178BD"/>
              </a:solidFill>
              <a:latin typeface="Source Sans Pro"/>
              <a:ea typeface="Source Sans Pro"/>
              <a:cs typeface="Source Sans 3"/>
              <a:sym typeface="Source Sans 3"/>
            </a:endParaRPr>
          </a:p>
          <a:p>
            <a:pPr marL="0" lvl="0" indent="0" algn="l" rtl="0">
              <a:spcBef>
                <a:spcPts val="0"/>
              </a:spcBef>
              <a:spcAft>
                <a:spcPts val="0"/>
              </a:spcAft>
              <a:buNone/>
            </a:pPr>
            <a:r>
              <a:rPr lang="en" sz="4377">
                <a:solidFill>
                  <a:srgbClr val="0178BD"/>
                </a:solidFill>
                <a:latin typeface="Source Sans Pro"/>
                <a:ea typeface="Source Sans Pro"/>
                <a:cs typeface="Source Sans 3"/>
                <a:sym typeface="Source Sans 3"/>
              </a:rPr>
              <a:t>Workshop</a:t>
            </a:r>
            <a:endParaRPr sz="4377">
              <a:solidFill>
                <a:srgbClr val="0178BD"/>
              </a:solidFill>
              <a:latin typeface="Source Sans Pro"/>
              <a:ea typeface="Source Sans Pro"/>
              <a:cs typeface="Source Sans 3"/>
              <a:sym typeface="Source Sans 3"/>
            </a:endParaRPr>
          </a:p>
        </p:txBody>
      </p:sp>
      <p:sp>
        <p:nvSpPr>
          <p:cNvPr id="161" name="Google Shape;161;p34"/>
          <p:cNvSpPr txBox="1"/>
          <p:nvPr/>
        </p:nvSpPr>
        <p:spPr>
          <a:xfrm>
            <a:off x="455725" y="3739475"/>
            <a:ext cx="5448600" cy="710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rgbClr val="0178BD"/>
                </a:solidFill>
                <a:highlight>
                  <a:srgbClr val="FFFF00"/>
                </a:highlight>
                <a:latin typeface="Source Sans Pro"/>
                <a:ea typeface="Source Sans Pro"/>
                <a:cs typeface="Source Sans 3 Medium"/>
                <a:sym typeface="Source Sans 3 Medium"/>
              </a:rPr>
              <a:t>[enter your </a:t>
            </a:r>
            <a:r>
              <a:rPr lang="en" sz="1800" dirty="0" err="1">
                <a:solidFill>
                  <a:srgbClr val="0178BD"/>
                </a:solidFill>
                <a:highlight>
                  <a:srgbClr val="FFFF00"/>
                </a:highlight>
                <a:latin typeface="Source Sans Pro"/>
                <a:ea typeface="Source Sans Pro"/>
                <a:cs typeface="Source Sans 3 Medium"/>
                <a:sym typeface="Source Sans 3 Medium"/>
              </a:rPr>
              <a:t>organisation</a:t>
            </a:r>
            <a:r>
              <a:rPr lang="en" sz="1800" dirty="0">
                <a:solidFill>
                  <a:srgbClr val="0178BD"/>
                </a:solidFill>
                <a:highlight>
                  <a:srgbClr val="FFFF00"/>
                </a:highlight>
                <a:latin typeface="Source Sans Pro"/>
                <a:ea typeface="Source Sans Pro"/>
                <a:cs typeface="Source Sans 3 Medium"/>
                <a:sym typeface="Source Sans 3 Medium"/>
              </a:rPr>
              <a:t> name and logo here]</a:t>
            </a:r>
            <a:endParaRPr sz="1800" dirty="0">
              <a:solidFill>
                <a:srgbClr val="0178BD"/>
              </a:solidFill>
              <a:highlight>
                <a:srgbClr val="FFFF00"/>
              </a:highlight>
              <a:latin typeface="Source Sans Pro"/>
              <a:ea typeface="Source Sans Pro"/>
              <a:cs typeface="Source Sans 3 Medium"/>
              <a:sym typeface="Source Sans 3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3"/>
          <p:cNvSpPr txBox="1">
            <a:spLocks noGrp="1"/>
          </p:cNvSpPr>
          <p:nvPr>
            <p:ph type="title"/>
          </p:nvPr>
        </p:nvSpPr>
        <p:spPr>
          <a:xfrm>
            <a:off x="829350" y="675825"/>
            <a:ext cx="7485300" cy="3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sz="1900"/>
              <a:t>Thank you! </a:t>
            </a:r>
            <a:endParaRPr sz="1900"/>
          </a:p>
          <a:p>
            <a:pPr marL="0" lvl="0" indent="0" algn="l" rtl="0">
              <a:lnSpc>
                <a:spcPct val="100000"/>
              </a:lnSpc>
              <a:spcBef>
                <a:spcPts val="0"/>
              </a:spcBef>
              <a:spcAft>
                <a:spcPts val="0"/>
              </a:spcAft>
              <a:buSzPts val="4000"/>
              <a:buNone/>
            </a:pPr>
            <a:endParaRPr sz="1900"/>
          </a:p>
          <a:p>
            <a:pPr marL="0" lvl="0" indent="0" algn="l" rtl="0">
              <a:lnSpc>
                <a:spcPct val="100000"/>
              </a:lnSpc>
              <a:spcBef>
                <a:spcPts val="0"/>
              </a:spcBef>
              <a:spcAft>
                <a:spcPts val="0"/>
              </a:spcAft>
              <a:buSzPts val="4000"/>
              <a:buNone/>
            </a:pPr>
            <a:r>
              <a:rPr lang="en" sz="1900"/>
              <a:t>We know that there is a tremendous amount of unmet need for people living with rare conditions in the UK. We’re convinced we need a successor to the UK Rare Diseases Framework, both to maintain our momentum, but also to make sure progress is as equitable as possible. </a:t>
            </a:r>
            <a:endParaRPr sz="1900"/>
          </a:p>
          <a:p>
            <a:pPr marL="0" lvl="0" indent="0" algn="l" rtl="0">
              <a:lnSpc>
                <a:spcPct val="100000"/>
              </a:lnSpc>
              <a:spcBef>
                <a:spcPts val="0"/>
              </a:spcBef>
              <a:spcAft>
                <a:spcPts val="0"/>
              </a:spcAft>
              <a:buSzPts val="4000"/>
              <a:buNone/>
            </a:pPr>
            <a:endParaRPr sz="1900"/>
          </a:p>
          <a:p>
            <a:pPr marL="0" lvl="0" indent="0" algn="l" rtl="0">
              <a:lnSpc>
                <a:spcPct val="100000"/>
              </a:lnSpc>
              <a:spcBef>
                <a:spcPts val="0"/>
              </a:spcBef>
              <a:spcAft>
                <a:spcPts val="0"/>
              </a:spcAft>
              <a:buSzPts val="4000"/>
              <a:buNone/>
            </a:pPr>
            <a:r>
              <a:rPr lang="en" sz="1900"/>
              <a:t>Everyone across the rare condition community must have a say in the future of rare condition policy, so thank you - we will make sure that the four governments of the UK get this message loud and clear.</a:t>
            </a:r>
            <a:endParaRPr sz="1900"/>
          </a:p>
          <a:p>
            <a:pPr marL="0" lvl="0" indent="0" algn="l" rtl="0">
              <a:lnSpc>
                <a:spcPct val="100000"/>
              </a:lnSpc>
              <a:spcBef>
                <a:spcPts val="0"/>
              </a:spcBef>
              <a:spcAft>
                <a:spcPts val="0"/>
              </a:spcAft>
              <a:buSzPts val="4000"/>
              <a:buNone/>
            </a:pPr>
            <a:endParaRPr sz="2100"/>
          </a:p>
          <a:p>
            <a:pPr marL="3200400" lvl="0" indent="457200" algn="l" rtl="0">
              <a:lnSpc>
                <a:spcPct val="100000"/>
              </a:lnSpc>
              <a:spcBef>
                <a:spcPts val="0"/>
              </a:spcBef>
              <a:spcAft>
                <a:spcPts val="0"/>
              </a:spcAft>
              <a:buSzPts val="4000"/>
              <a:buNone/>
            </a:pPr>
            <a:r>
              <a:rPr lang="en" sz="2100"/>
              <a:t>— </a:t>
            </a:r>
            <a:r>
              <a:rPr lang="en" sz="1200" b="0">
                <a:latin typeface="Source Sans 3 ExtraBold"/>
                <a:ea typeface="Source Sans 3 ExtraBold"/>
                <a:cs typeface="Source Sans 3 ExtraBold"/>
                <a:sym typeface="Source Sans 3 ExtraBold"/>
              </a:rPr>
              <a:t>Nick Meade, Chief Executive, Genetic Alliance UK</a:t>
            </a:r>
            <a:endParaRPr sz="2100" b="0">
              <a:latin typeface="Source Sans 3 ExtraBold"/>
              <a:ea typeface="Source Sans 3 ExtraBold"/>
              <a:cs typeface="Source Sans 3 ExtraBold"/>
              <a:sym typeface="Source Sans 3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b="1">
                <a:solidFill>
                  <a:srgbClr val="0178BD"/>
                </a:solidFill>
                <a:latin typeface="Source Sans Pro"/>
                <a:ea typeface="Source Sans Pro"/>
                <a:cs typeface="Source Sans 3"/>
                <a:sym typeface="Source Sans 3"/>
              </a:rPr>
              <a:t>Next steps</a:t>
            </a:r>
            <a:endParaRPr lang="en-US" b="1">
              <a:solidFill>
                <a:srgbClr val="0178BD"/>
              </a:solidFill>
              <a:latin typeface="Source Sans 3"/>
              <a:ea typeface="Source Sans Pro"/>
              <a:cs typeface="Source Sans 3"/>
            </a:endParaRPr>
          </a:p>
          <a:p>
            <a:pPr marL="0" lvl="0" indent="0" algn="l" rtl="0">
              <a:spcBef>
                <a:spcPts val="0"/>
              </a:spcBef>
              <a:spcAft>
                <a:spcPts val="0"/>
              </a:spcAft>
              <a:buNone/>
            </a:pPr>
            <a:endParaRPr/>
          </a:p>
        </p:txBody>
      </p:sp>
      <p:sp>
        <p:nvSpPr>
          <p:cNvPr id="218" name="Google Shape;218;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0178BD"/>
              </a:buClr>
              <a:buSzPts val="1700"/>
              <a:buFont typeface="Source Sans 3"/>
              <a:buChar char="●"/>
            </a:pPr>
            <a:r>
              <a:rPr lang="en" sz="1700">
                <a:solidFill>
                  <a:srgbClr val="4A4A4A"/>
                </a:solidFill>
                <a:latin typeface="Source Sans 3"/>
                <a:ea typeface="Source Sans 3"/>
                <a:cs typeface="Source Sans 3"/>
                <a:sym typeface="Source Sans 3"/>
              </a:rPr>
              <a:t>Every insight shared helps to provide the evidence needed to shape the future of rare conditions policy in the UK.</a:t>
            </a:r>
            <a:endParaRPr sz="1700">
              <a:solidFill>
                <a:srgbClr val="4A4A4A"/>
              </a:solidFill>
              <a:latin typeface="Source Sans 3"/>
              <a:ea typeface="Source Sans 3"/>
              <a:cs typeface="Source Sans 3"/>
              <a:sym typeface="Source Sans 3"/>
            </a:endParaRPr>
          </a:p>
          <a:p>
            <a:pPr marL="914400" lvl="0" indent="0" algn="l" rtl="0">
              <a:spcBef>
                <a:spcPts val="0"/>
              </a:spcBef>
              <a:spcAft>
                <a:spcPts val="0"/>
              </a:spcAft>
              <a:buNone/>
            </a:pPr>
            <a:endParaRPr sz="1700">
              <a:solidFill>
                <a:srgbClr val="4A4A4A"/>
              </a:solidFill>
              <a:latin typeface="Source Sans 3"/>
              <a:ea typeface="Source Sans 3"/>
              <a:cs typeface="Source Sans 3"/>
              <a:sym typeface="Source Sans 3"/>
            </a:endParaRPr>
          </a:p>
          <a:p>
            <a:pPr marL="457200" lvl="0" indent="-336550" algn="l" rtl="0">
              <a:spcBef>
                <a:spcPts val="0"/>
              </a:spcBef>
              <a:spcAft>
                <a:spcPts val="0"/>
              </a:spcAft>
              <a:buClr>
                <a:srgbClr val="0178BD"/>
              </a:buClr>
              <a:buSzPts val="1700"/>
              <a:buFont typeface="Source Sans 3"/>
              <a:buChar char="●"/>
            </a:pPr>
            <a:r>
              <a:rPr lang="en" sz="1700">
                <a:solidFill>
                  <a:srgbClr val="4A4A4A"/>
                </a:solidFill>
                <a:latin typeface="Source Sans 3"/>
                <a:ea typeface="Source Sans 3"/>
                <a:cs typeface="Source Sans 3"/>
                <a:sym typeface="Source Sans 3"/>
              </a:rPr>
              <a:t>All findings will be shared with Genetic Alliance UK for inclusion in a formal report.</a:t>
            </a:r>
            <a:endParaRPr sz="1700">
              <a:solidFill>
                <a:srgbClr val="4A4A4A"/>
              </a:solidFill>
              <a:latin typeface="Source Sans 3"/>
              <a:ea typeface="Source Sans 3"/>
              <a:cs typeface="Source Sans 3"/>
              <a:sym typeface="Source Sans 3"/>
            </a:endParaRPr>
          </a:p>
          <a:p>
            <a:pPr marL="457200" lvl="0" indent="0" algn="l" rtl="0">
              <a:spcBef>
                <a:spcPts val="0"/>
              </a:spcBef>
              <a:spcAft>
                <a:spcPts val="0"/>
              </a:spcAft>
              <a:buNone/>
            </a:pPr>
            <a:endParaRPr sz="1700">
              <a:solidFill>
                <a:srgbClr val="4A4A4A"/>
              </a:solidFill>
              <a:latin typeface="Source Sans 3"/>
              <a:ea typeface="Source Sans 3"/>
              <a:cs typeface="Source Sans 3"/>
              <a:sym typeface="Source Sans 3"/>
            </a:endParaRPr>
          </a:p>
          <a:p>
            <a:pPr marL="457200" lvl="0" indent="-336550" algn="l" rtl="0">
              <a:spcBef>
                <a:spcPts val="0"/>
              </a:spcBef>
              <a:spcAft>
                <a:spcPts val="0"/>
              </a:spcAft>
              <a:buClr>
                <a:srgbClr val="0178BD"/>
              </a:buClr>
              <a:buSzPts val="1700"/>
              <a:buFont typeface="Source Sans 3"/>
              <a:buChar char="●"/>
            </a:pPr>
            <a:r>
              <a:rPr lang="en" sz="1700">
                <a:solidFill>
                  <a:srgbClr val="4A4A4A"/>
                </a:solidFill>
                <a:latin typeface="Source Sans 3"/>
                <a:ea typeface="Source Sans 3"/>
                <a:cs typeface="Source Sans 3"/>
                <a:sym typeface="Source Sans 3"/>
              </a:rPr>
              <a:t>The report will be presented directly to governments across the UK in Autumn 2026.</a:t>
            </a:r>
            <a:endParaRPr sz="1700">
              <a:solidFill>
                <a:srgbClr val="4A4A4A"/>
              </a:solidFill>
              <a:latin typeface="Source Sans 3"/>
              <a:ea typeface="Source Sans 3"/>
              <a:cs typeface="Source Sans 3"/>
              <a:sym typeface="Source Sans 3"/>
            </a:endParaRPr>
          </a:p>
          <a:p>
            <a:pPr marL="914400" lvl="0" indent="0" algn="l" rtl="0">
              <a:spcBef>
                <a:spcPts val="0"/>
              </a:spcBef>
              <a:spcAft>
                <a:spcPts val="0"/>
              </a:spcAft>
              <a:buNone/>
            </a:pPr>
            <a:endParaRPr sz="1700">
              <a:solidFill>
                <a:srgbClr val="4A4A4A"/>
              </a:solidFill>
              <a:latin typeface="Source Sans 3"/>
              <a:ea typeface="Source Sans 3"/>
              <a:cs typeface="Source Sans 3"/>
              <a:sym typeface="Source Sans 3"/>
            </a:endParaRPr>
          </a:p>
          <a:p>
            <a:pPr marL="457200" lvl="0" indent="-336550" algn="l" rtl="0">
              <a:spcBef>
                <a:spcPts val="0"/>
              </a:spcBef>
              <a:spcAft>
                <a:spcPts val="0"/>
              </a:spcAft>
              <a:buClr>
                <a:srgbClr val="0178BD"/>
              </a:buClr>
              <a:buSzPts val="1700"/>
              <a:buFont typeface="Source Sans 3"/>
              <a:buChar char="●"/>
            </a:pPr>
            <a:r>
              <a:rPr lang="en" sz="1700">
                <a:solidFill>
                  <a:srgbClr val="4A4A4A"/>
                </a:solidFill>
                <a:latin typeface="Source Sans 3"/>
                <a:ea typeface="Source Sans 3"/>
                <a:cs typeface="Source Sans 3"/>
                <a:sym typeface="Source Sans 3"/>
              </a:rPr>
              <a:t>Health Ministers from across the UK will make a final decision on the future of the UK Rare Diseases Framework later in 2026.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5"/>
          <p:cNvSpPr txBox="1">
            <a:spLocks noGrp="1"/>
          </p:cNvSpPr>
          <p:nvPr>
            <p:ph type="title"/>
          </p:nvPr>
        </p:nvSpPr>
        <p:spPr>
          <a:xfrm>
            <a:off x="311700" y="27398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178BD"/>
                </a:solidFill>
                <a:latin typeface="Source Sans Pro"/>
                <a:ea typeface="Source Sans Pro"/>
                <a:cs typeface="Source Sans 3"/>
                <a:sym typeface="Source Sans 3"/>
              </a:rPr>
              <a:t>Future for Rare campaign</a:t>
            </a:r>
            <a:endParaRPr b="1" dirty="0">
              <a:solidFill>
                <a:srgbClr val="0178BD"/>
              </a:solidFill>
              <a:latin typeface="Source Sans Pro"/>
              <a:ea typeface="Source Sans Pro"/>
              <a:cs typeface="Source Sans 3"/>
              <a:sym typeface="Source Sans 3"/>
            </a:endParaRPr>
          </a:p>
        </p:txBody>
      </p:sp>
      <p:sp>
        <p:nvSpPr>
          <p:cNvPr id="224" name="Google Shape;224;p45"/>
          <p:cNvSpPr txBox="1">
            <a:spLocks noGrp="1"/>
          </p:cNvSpPr>
          <p:nvPr>
            <p:ph type="body" idx="1"/>
          </p:nvPr>
        </p:nvSpPr>
        <p:spPr>
          <a:xfrm>
            <a:off x="311700" y="846685"/>
            <a:ext cx="8520600" cy="4080549"/>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700" dirty="0">
                <a:solidFill>
                  <a:srgbClr val="4A4A4A"/>
                </a:solidFill>
                <a:latin typeface="Source Sans 3"/>
                <a:ea typeface="Source Sans 3"/>
                <a:cs typeface="Source Sans 3"/>
                <a:sym typeface="Source Sans 3"/>
              </a:rPr>
              <a:t>Would you like to hear more about Genetic Alliance UK’s Future for Rare Campaign? </a:t>
            </a:r>
            <a:endParaRPr sz="1700" dirty="0">
              <a:solidFill>
                <a:srgbClr val="4A4A4A"/>
              </a:solidFill>
              <a:latin typeface="Source Sans 3"/>
              <a:ea typeface="Source Sans 3"/>
              <a:cs typeface="Source Sans 3"/>
              <a:sym typeface="Source Sans 3"/>
            </a:endParaRPr>
          </a:p>
          <a:p>
            <a:pPr marL="0" lvl="0" indent="0" algn="l" rtl="0">
              <a:spcBef>
                <a:spcPts val="0"/>
              </a:spcBef>
              <a:spcAft>
                <a:spcPts val="0"/>
              </a:spcAft>
              <a:buNone/>
            </a:pPr>
            <a:endParaRPr sz="1700" dirty="0">
              <a:solidFill>
                <a:srgbClr val="4A4A4A"/>
              </a:solidFill>
              <a:latin typeface="Source Sans 3"/>
              <a:ea typeface="Source Sans 3"/>
              <a:cs typeface="Source Sans 3"/>
              <a:sym typeface="Source Sans 3"/>
            </a:endParaRPr>
          </a:p>
          <a:p>
            <a:pPr marL="457200" lvl="0" indent="-336550" algn="l" rtl="0">
              <a:spcBef>
                <a:spcPts val="0"/>
              </a:spcBef>
              <a:spcAft>
                <a:spcPts val="0"/>
              </a:spcAft>
              <a:buClr>
                <a:srgbClr val="0178BD"/>
              </a:buClr>
              <a:buSzPts val="1700"/>
              <a:buFont typeface="Source Sans 3"/>
              <a:buChar char="●"/>
            </a:pPr>
            <a:r>
              <a:rPr lang="en" sz="1700" dirty="0">
                <a:solidFill>
                  <a:srgbClr val="4A4A4A"/>
                </a:solidFill>
                <a:latin typeface="Source Sans 3"/>
                <a:ea typeface="Source Sans 3"/>
                <a:cs typeface="Source Sans 3"/>
                <a:sym typeface="Source Sans 3"/>
              </a:rPr>
              <a:t>Sign up for the Future for Rare email newsletter</a:t>
            </a:r>
          </a:p>
          <a:p>
            <a:pPr marL="120650" lvl="0" indent="0" algn="l" rtl="0">
              <a:spcBef>
                <a:spcPts val="0"/>
              </a:spcBef>
              <a:spcAft>
                <a:spcPts val="0"/>
              </a:spcAft>
              <a:buClr>
                <a:srgbClr val="0178BD"/>
              </a:buClr>
              <a:buSzPts val="1700"/>
              <a:buNone/>
            </a:pPr>
            <a:endParaRPr lang="en-GB" sz="1700" dirty="0">
              <a:solidFill>
                <a:srgbClr val="4A4A4A"/>
              </a:solidFill>
              <a:latin typeface="Source Sans 3"/>
              <a:ea typeface="Source Sans 3"/>
              <a:cs typeface="Source Sans 3"/>
              <a:sym typeface="Source Sans 3"/>
            </a:endParaRPr>
          </a:p>
          <a:p>
            <a:pPr marL="120650" lvl="0" indent="0" algn="l" rtl="0">
              <a:spcBef>
                <a:spcPts val="0"/>
              </a:spcBef>
              <a:spcAft>
                <a:spcPts val="0"/>
              </a:spcAft>
              <a:buClr>
                <a:srgbClr val="0178BD"/>
              </a:buClr>
              <a:buSzPts val="1700"/>
              <a:buNone/>
            </a:pPr>
            <a:endParaRPr lang="en-GB" sz="1700" dirty="0">
              <a:solidFill>
                <a:srgbClr val="4A4A4A"/>
              </a:solidFill>
              <a:latin typeface="Source Sans 3"/>
              <a:ea typeface="Source Sans 3"/>
              <a:cs typeface="Source Sans 3"/>
              <a:sym typeface="Source Sans 3"/>
            </a:endParaRPr>
          </a:p>
          <a:p>
            <a:pPr marL="457200" lvl="0" indent="-336550" algn="l" rtl="0">
              <a:spcBef>
                <a:spcPts val="0"/>
              </a:spcBef>
              <a:spcAft>
                <a:spcPts val="0"/>
              </a:spcAft>
              <a:buClr>
                <a:srgbClr val="0178BD"/>
              </a:buClr>
              <a:buSzPts val="1700"/>
              <a:buFont typeface="Source Sans 3"/>
              <a:buChar char="●"/>
            </a:pPr>
            <a:r>
              <a:rPr lang="en" sz="1700" dirty="0">
                <a:solidFill>
                  <a:srgbClr val="4A4A4A"/>
                </a:solidFill>
                <a:latin typeface="Source Sans 3"/>
                <a:ea typeface="Source Sans 3"/>
                <a:cs typeface="Source Sans 3"/>
                <a:sym typeface="Source Sans 3"/>
              </a:rPr>
              <a:t>Email </a:t>
            </a:r>
            <a:r>
              <a:rPr lang="en" sz="1700" dirty="0">
                <a:solidFill>
                  <a:srgbClr val="0178BD"/>
                </a:solidFill>
                <a:latin typeface="Source Sans 3"/>
                <a:ea typeface="Source Sans 3"/>
                <a:cs typeface="Source Sans 3"/>
                <a:sym typeface="Source Sans 3"/>
                <a:hlinkClick r:id="rId3"/>
              </a:rPr>
              <a:t>futureforrare@geneticalliance.org.uk</a:t>
            </a:r>
            <a:endParaRPr lang="en" sz="1700" dirty="0">
              <a:solidFill>
                <a:srgbClr val="0178BD"/>
              </a:solidFill>
              <a:latin typeface="Source Sans 3"/>
              <a:ea typeface="Source Sans 3"/>
              <a:cs typeface="Source Sans 3"/>
              <a:sym typeface="Source Sans 3"/>
            </a:endParaRPr>
          </a:p>
          <a:p>
            <a:pPr marL="457200" lvl="0" indent="-336550" algn="l" rtl="0">
              <a:spcBef>
                <a:spcPts val="0"/>
              </a:spcBef>
              <a:spcAft>
                <a:spcPts val="0"/>
              </a:spcAft>
              <a:buClr>
                <a:srgbClr val="0178BD"/>
              </a:buClr>
              <a:buSzPts val="1700"/>
              <a:buFont typeface="Source Sans 3"/>
              <a:buChar char="●"/>
            </a:pPr>
            <a:endParaRPr lang="en" sz="1700" dirty="0">
              <a:solidFill>
                <a:srgbClr val="0178BD"/>
              </a:solidFill>
              <a:latin typeface="Source Sans 3"/>
              <a:ea typeface="Source Sans 3"/>
              <a:cs typeface="Source Sans 3"/>
              <a:sym typeface="Source Sans 3"/>
            </a:endParaRPr>
          </a:p>
          <a:p>
            <a:pPr lvl="0" indent="-336550">
              <a:buClr>
                <a:srgbClr val="0178BD"/>
              </a:buClr>
              <a:buSzPts val="1700"/>
              <a:buFont typeface="Source Sans 3"/>
              <a:buChar char="●"/>
            </a:pPr>
            <a:endParaRPr lang="en" sz="1700" dirty="0">
              <a:solidFill>
                <a:srgbClr val="4A4A4A"/>
              </a:solidFill>
              <a:latin typeface="Source Sans 3"/>
              <a:ea typeface="Source Sans 3"/>
              <a:cs typeface="Source Sans 3"/>
              <a:sym typeface="Source Sans 3"/>
            </a:endParaRPr>
          </a:p>
          <a:p>
            <a:pPr lvl="0" indent="-336550">
              <a:buClr>
                <a:srgbClr val="0178BD"/>
              </a:buClr>
              <a:buSzPts val="1700"/>
              <a:buFont typeface="Source Sans 3"/>
              <a:buChar char="●"/>
            </a:pPr>
            <a:r>
              <a:rPr lang="en" sz="1700" dirty="0">
                <a:solidFill>
                  <a:srgbClr val="4A4A4A"/>
                </a:solidFill>
                <a:latin typeface="Source Sans 3"/>
                <a:ea typeface="Source Sans 3"/>
                <a:cs typeface="Source Sans 3"/>
                <a:sym typeface="Source Sans 3"/>
              </a:rPr>
              <a:t>Follow Genetic Alliance UK’s social media</a:t>
            </a:r>
          </a:p>
          <a:p>
            <a:pPr lvl="0" indent="-336550">
              <a:buClr>
                <a:srgbClr val="0178BD"/>
              </a:buClr>
              <a:buSzPts val="1700"/>
              <a:buFont typeface="Source Sans 3"/>
              <a:buChar char="●"/>
            </a:pPr>
            <a:endParaRPr lang="en" sz="1700" dirty="0">
              <a:solidFill>
                <a:srgbClr val="4A4A4A"/>
              </a:solidFill>
              <a:latin typeface="Source Sans 3"/>
              <a:ea typeface="Source Sans 3"/>
              <a:cs typeface="Source Sans 3"/>
              <a:sym typeface="Source Sans 3"/>
            </a:endParaRPr>
          </a:p>
          <a:p>
            <a:pPr marL="114300" indent="0">
              <a:buNone/>
            </a:pPr>
            <a:r>
              <a:rPr lang="en-US" dirty="0">
                <a:latin typeface="Source Sans Pro" panose="020B0503030403020204" pitchFamily="34" charset="0"/>
                <a:ea typeface="Source Sans Pro" panose="020B0503030403020204" pitchFamily="34" charset="0"/>
              </a:rPr>
              <a:t>	</a:t>
            </a:r>
            <a:r>
              <a:rPr lang="en-US" sz="1700" dirty="0">
                <a:solidFill>
                  <a:schemeClr val="tx1">
                    <a:lumMod val="75000"/>
                    <a:lumOff val="25000"/>
                  </a:schemeClr>
                </a:solidFill>
                <a:latin typeface="Source Sans Pro" panose="020B0503030403020204" pitchFamily="34" charset="0"/>
                <a:ea typeface="Source Sans Pro" panose="020B0503030403020204" pitchFamily="34" charset="0"/>
              </a:rPr>
              <a:t>Facebook  @</a:t>
            </a:r>
            <a:r>
              <a:rPr lang="en-US" sz="1700" dirty="0" err="1">
                <a:solidFill>
                  <a:schemeClr val="tx1">
                    <a:lumMod val="75000"/>
                    <a:lumOff val="25000"/>
                  </a:schemeClr>
                </a:solidFill>
                <a:latin typeface="Source Sans Pro" panose="020B0503030403020204" pitchFamily="34" charset="0"/>
                <a:ea typeface="Source Sans Pro" panose="020B0503030403020204" pitchFamily="34" charset="0"/>
              </a:rPr>
              <a:t>GeneticAllianceUK</a:t>
            </a:r>
            <a:endParaRPr lang="en-US" sz="17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114300" indent="0">
              <a:buNone/>
            </a:pPr>
            <a:r>
              <a:rPr lang="en-US" sz="1700" dirty="0">
                <a:solidFill>
                  <a:schemeClr val="tx1">
                    <a:lumMod val="75000"/>
                    <a:lumOff val="25000"/>
                  </a:schemeClr>
                </a:solidFill>
                <a:latin typeface="Source Sans Pro" panose="020B0503030403020204" pitchFamily="34" charset="0"/>
                <a:ea typeface="Source Sans Pro" panose="020B0503030403020204" pitchFamily="34" charset="0"/>
              </a:rPr>
              <a:t>	Instagram  @</a:t>
            </a:r>
            <a:r>
              <a:rPr lang="en-US" sz="1700" dirty="0" err="1">
                <a:solidFill>
                  <a:schemeClr val="tx1">
                    <a:lumMod val="75000"/>
                    <a:lumOff val="25000"/>
                  </a:schemeClr>
                </a:solidFill>
                <a:latin typeface="Source Sans Pro" panose="020B0503030403020204" pitchFamily="34" charset="0"/>
                <a:ea typeface="Source Sans Pro" panose="020B0503030403020204" pitchFamily="34" charset="0"/>
              </a:rPr>
              <a:t>rarediseaseuk</a:t>
            </a:r>
            <a:endParaRPr lang="en-US" sz="17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114300" indent="0">
              <a:buNone/>
            </a:pPr>
            <a:r>
              <a:rPr lang="en-US" sz="1700" dirty="0">
                <a:solidFill>
                  <a:schemeClr val="tx1">
                    <a:lumMod val="75000"/>
                    <a:lumOff val="25000"/>
                  </a:schemeClr>
                </a:solidFill>
                <a:latin typeface="Source Sans Pro" panose="020B0503030403020204" pitchFamily="34" charset="0"/>
                <a:ea typeface="Source Sans Pro" panose="020B0503030403020204" pitchFamily="34" charset="0"/>
              </a:rPr>
              <a:t>	LinkedIn  linkedin.com/company/genetic-alliance-</a:t>
            </a:r>
            <a:r>
              <a:rPr lang="en-US" sz="1700" dirty="0" err="1">
                <a:solidFill>
                  <a:schemeClr val="tx1">
                    <a:lumMod val="75000"/>
                    <a:lumOff val="25000"/>
                  </a:schemeClr>
                </a:solidFill>
                <a:latin typeface="Source Sans Pro" panose="020B0503030403020204" pitchFamily="34" charset="0"/>
                <a:ea typeface="Source Sans Pro" panose="020B0503030403020204" pitchFamily="34" charset="0"/>
              </a:rPr>
              <a:t>uk</a:t>
            </a:r>
            <a:endParaRPr lang="en-US" sz="17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114300" indent="0">
              <a:buNone/>
            </a:pPr>
            <a:r>
              <a:rPr lang="en-US" sz="1700" dirty="0">
                <a:solidFill>
                  <a:schemeClr val="tx1">
                    <a:lumMod val="75000"/>
                    <a:lumOff val="25000"/>
                  </a:schemeClr>
                </a:solidFill>
                <a:latin typeface="Source Sans Pro" panose="020B0503030403020204" pitchFamily="34" charset="0"/>
                <a:ea typeface="Source Sans Pro" panose="020B0503030403020204" pitchFamily="34" charset="0"/>
              </a:rPr>
              <a:t>	YouTube  @</a:t>
            </a:r>
            <a:r>
              <a:rPr lang="en-US" sz="1700" dirty="0" err="1">
                <a:solidFill>
                  <a:schemeClr val="tx1">
                    <a:lumMod val="75000"/>
                    <a:lumOff val="25000"/>
                  </a:schemeClr>
                </a:solidFill>
                <a:latin typeface="Source Sans Pro" panose="020B0503030403020204" pitchFamily="34" charset="0"/>
                <a:ea typeface="Source Sans Pro" panose="020B0503030403020204" pitchFamily="34" charset="0"/>
              </a:rPr>
              <a:t>GeneticAlliance_UK</a:t>
            </a:r>
            <a:endParaRPr lang="en-US" sz="17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114300" indent="0">
              <a:buNone/>
            </a:pPr>
            <a:r>
              <a:rPr lang="en-US" sz="1700" dirty="0">
                <a:solidFill>
                  <a:schemeClr val="tx1">
                    <a:lumMod val="75000"/>
                    <a:lumOff val="25000"/>
                  </a:schemeClr>
                </a:solidFill>
                <a:latin typeface="Source Sans Pro" panose="020B0503030403020204" pitchFamily="34" charset="0"/>
                <a:ea typeface="Source Sans Pro" panose="020B0503030403020204" pitchFamily="34" charset="0"/>
              </a:rPr>
              <a:t>	</a:t>
            </a:r>
            <a:r>
              <a:rPr lang="en-US" sz="1700" dirty="0" err="1">
                <a:solidFill>
                  <a:schemeClr val="tx1">
                    <a:lumMod val="75000"/>
                    <a:lumOff val="25000"/>
                  </a:schemeClr>
                </a:solidFill>
                <a:latin typeface="Source Sans Pro" panose="020B0503030403020204" pitchFamily="34" charset="0"/>
                <a:ea typeface="Source Sans Pro" panose="020B0503030403020204" pitchFamily="34" charset="0"/>
              </a:rPr>
              <a:t>Bluesky</a:t>
            </a:r>
            <a:r>
              <a:rPr lang="en-US" sz="1700" dirty="0">
                <a:solidFill>
                  <a:schemeClr val="tx1">
                    <a:lumMod val="75000"/>
                    <a:lumOff val="25000"/>
                  </a:schemeClr>
                </a:solidFill>
                <a:latin typeface="Source Sans Pro" panose="020B0503030403020204" pitchFamily="34" charset="0"/>
                <a:ea typeface="Source Sans Pro" panose="020B0503030403020204" pitchFamily="34" charset="0"/>
              </a:rPr>
              <a:t>  @</a:t>
            </a:r>
            <a:r>
              <a:rPr lang="en-US" sz="1700" dirty="0" err="1">
                <a:solidFill>
                  <a:schemeClr val="tx1">
                    <a:lumMod val="75000"/>
                    <a:lumOff val="25000"/>
                  </a:schemeClr>
                </a:solidFill>
                <a:latin typeface="Source Sans Pro" panose="020B0503030403020204" pitchFamily="34" charset="0"/>
                <a:ea typeface="Source Sans Pro" panose="020B0503030403020204" pitchFamily="34" charset="0"/>
              </a:rPr>
              <a:t>geneticallianceuk.bsky.social</a:t>
            </a:r>
            <a:r>
              <a:rPr lang="en-US" sz="1700" dirty="0">
                <a:solidFill>
                  <a:schemeClr val="tx1">
                    <a:lumMod val="75000"/>
                    <a:lumOff val="25000"/>
                  </a:schemeClr>
                </a:solidFill>
                <a:latin typeface="Source Sans Pro" panose="020B0503030403020204" pitchFamily="34" charset="0"/>
                <a:ea typeface="Source Sans Pro" panose="020B0503030403020204" pitchFamily="34" charset="0"/>
              </a:rPr>
              <a:t> </a:t>
            </a:r>
          </a:p>
        </p:txBody>
      </p:sp>
      <p:pic>
        <p:nvPicPr>
          <p:cNvPr id="3" name="Picture 2">
            <a:extLst>
              <a:ext uri="{FF2B5EF4-FFF2-40B4-BE49-F238E27FC236}">
                <a16:creationId xmlns:a16="http://schemas.microsoft.com/office/drawing/2014/main" id="{DB055E0C-FFCF-417F-9317-1EE8DD241F09}"/>
              </a:ext>
            </a:extLst>
          </p:cNvPr>
          <p:cNvPicPr>
            <a:picLocks noChangeAspect="1"/>
          </p:cNvPicPr>
          <p:nvPr/>
        </p:nvPicPr>
        <p:blipFill>
          <a:blip r:embed="rId4"/>
          <a:stretch>
            <a:fillRect/>
          </a:stretch>
        </p:blipFill>
        <p:spPr>
          <a:xfrm>
            <a:off x="5479409" y="1272376"/>
            <a:ext cx="1954064" cy="19540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78BD"/>
        </a:solidFill>
        <a:effectLst/>
      </p:bgPr>
    </p:bg>
    <p:spTree>
      <p:nvGrpSpPr>
        <p:cNvPr id="1" name="Shape 165"/>
        <p:cNvGrpSpPr/>
        <p:nvPr/>
      </p:nvGrpSpPr>
      <p:grpSpPr>
        <a:xfrm>
          <a:off x="0" y="0"/>
          <a:ext cx="0" cy="0"/>
          <a:chOff x="0" y="0"/>
          <a:chExt cx="0" cy="0"/>
        </a:xfrm>
      </p:grpSpPr>
      <p:sp>
        <p:nvSpPr>
          <p:cNvPr id="166" name="Google Shape;166;p35"/>
          <p:cNvSpPr txBox="1"/>
          <p:nvPr/>
        </p:nvSpPr>
        <p:spPr>
          <a:xfrm>
            <a:off x="1387200" y="1871425"/>
            <a:ext cx="6369600" cy="140035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6000" b="1">
                <a:solidFill>
                  <a:schemeClr val="lt1"/>
                </a:solidFill>
                <a:latin typeface="Source Sans Pro"/>
                <a:ea typeface="Source Sans Pro"/>
                <a:cs typeface="Source Sans 3"/>
                <a:sym typeface="Source Sans 3"/>
              </a:rPr>
              <a:t>Welcome!</a:t>
            </a:r>
            <a:endParaRPr lang="en-US" sz="6000" b="1">
              <a:solidFill>
                <a:schemeClr val="lt1"/>
              </a:solidFill>
              <a:latin typeface="Source Sans 3"/>
              <a:ea typeface="Source Sans Pro"/>
              <a:cs typeface="Source Sans 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b="1">
                <a:solidFill>
                  <a:srgbClr val="0178BD"/>
                </a:solidFill>
                <a:latin typeface="Source Sans Pro"/>
                <a:ea typeface="Source Sans Pro"/>
                <a:cs typeface="Source Sans 3"/>
                <a:sym typeface="Source Sans 3"/>
              </a:rPr>
              <a:t>Housekeeping</a:t>
            </a:r>
            <a:endParaRPr lang="en-US">
              <a:latin typeface="Source Sans Pro"/>
              <a:ea typeface="Source Sans Pro"/>
            </a:endParaRPr>
          </a:p>
        </p:txBody>
      </p:sp>
      <p:sp>
        <p:nvSpPr>
          <p:cNvPr id="172" name="Google Shape;172;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rgbClr val="0178BD"/>
              </a:buClr>
              <a:buSzPts val="1800"/>
              <a:buFont typeface="Source Sans 3 Medium"/>
              <a:buChar char="●"/>
            </a:pPr>
            <a:r>
              <a:rPr lang="en">
                <a:solidFill>
                  <a:srgbClr val="0178BD"/>
                </a:solidFill>
                <a:highlight>
                  <a:srgbClr val="FFFF00"/>
                </a:highlight>
                <a:latin typeface="Source Sans Pro"/>
                <a:ea typeface="Source Sans Pro"/>
                <a:cs typeface="Source Sans 3 Medium"/>
                <a:sym typeface="Source Sans 3 Medium"/>
              </a:rPr>
              <a:t>Add housekeeping notes here, for example: This workshop will be recorded for the purposes of note taking.</a:t>
            </a:r>
            <a:endParaRPr lang="en-US">
              <a:solidFill>
                <a:srgbClr val="0178BD"/>
              </a:solidFill>
              <a:highlight>
                <a:srgbClr val="FFFF00"/>
              </a:highlight>
              <a:latin typeface="Source Sans 3 Medium"/>
              <a:ea typeface="Source Sans Pro"/>
              <a:cs typeface="Source Sans 3 Medium"/>
            </a:endParaRPr>
          </a:p>
          <a:p>
            <a:pPr marL="0" lvl="0" indent="0" algn="l" rtl="0">
              <a:spcBef>
                <a:spcPts val="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b="1">
                <a:solidFill>
                  <a:srgbClr val="0178BD"/>
                </a:solidFill>
                <a:latin typeface="Source Sans Pro"/>
                <a:ea typeface="Source Sans Pro"/>
                <a:cs typeface="Source Sans 3"/>
                <a:sym typeface="Source Sans 3"/>
              </a:rPr>
              <a:t>Future for Rare workshop</a:t>
            </a:r>
            <a:endParaRPr>
              <a:latin typeface="Source Sans Pro"/>
              <a:ea typeface="Source Sans Pro"/>
            </a:endParaRPr>
          </a:p>
        </p:txBody>
      </p:sp>
      <p:sp>
        <p:nvSpPr>
          <p:cNvPr id="178" name="Google Shape;17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0178BD"/>
              </a:buClr>
              <a:buSzPts val="1700"/>
              <a:buFont typeface="Source Sans 3"/>
              <a:buChar char="●"/>
            </a:pPr>
            <a:r>
              <a:rPr lang="en" sz="1700">
                <a:solidFill>
                  <a:srgbClr val="4A4A4A"/>
                </a:solidFill>
                <a:latin typeface="Source Sans Pro"/>
                <a:ea typeface="Source Sans Pro"/>
                <a:cs typeface="Source Sans 3"/>
                <a:sym typeface="Source Sans 3"/>
              </a:rPr>
              <a:t>This session aims to understand your views about the biggest challenges facing people affected by rare conditions and your suggestions for solutions to address these challenges. </a:t>
            </a:r>
            <a:endParaRPr lang="en-US" sz="1700">
              <a:solidFill>
                <a:srgbClr val="4A4A4A"/>
              </a:solidFill>
              <a:latin typeface="Source Sans Pro"/>
              <a:ea typeface="Source Sans Pro"/>
              <a:cs typeface="Source Sans 3"/>
            </a:endParaRPr>
          </a:p>
          <a:p>
            <a:pPr marL="914400" lvl="0" indent="0" algn="l" rtl="0">
              <a:spcBef>
                <a:spcPts val="0"/>
              </a:spcBef>
              <a:spcAft>
                <a:spcPts val="0"/>
              </a:spcAft>
              <a:buNone/>
            </a:pPr>
            <a:endParaRPr sz="1700" dirty="0">
              <a:solidFill>
                <a:srgbClr val="4A4A4A"/>
              </a:solidFill>
              <a:latin typeface="Source Sans Pro"/>
              <a:ea typeface="Source Sans Pro"/>
              <a:cs typeface="Source Sans 3"/>
            </a:endParaRPr>
          </a:p>
          <a:p>
            <a:pPr marL="457200" lvl="0" indent="-336550" algn="l" rtl="0">
              <a:spcBef>
                <a:spcPts val="0"/>
              </a:spcBef>
              <a:spcAft>
                <a:spcPts val="0"/>
              </a:spcAft>
              <a:buClr>
                <a:srgbClr val="0178BD"/>
              </a:buClr>
              <a:buSzPts val="1700"/>
              <a:buFont typeface="Source Sans 3"/>
              <a:buChar char="●"/>
            </a:pPr>
            <a:r>
              <a:rPr lang="en" sz="1700" dirty="0">
                <a:solidFill>
                  <a:srgbClr val="4A4A4A"/>
                </a:solidFill>
                <a:latin typeface="Source Sans Pro"/>
                <a:ea typeface="Source Sans Pro"/>
                <a:cs typeface="Source Sans 3"/>
                <a:sym typeface="Source Sans 3"/>
              </a:rPr>
              <a:t>The findings from this workshop will help Genetic Alliance UK to identify what specific policy changes will make a tangible difference in the lives of those affected by rare conditions.</a:t>
            </a:r>
            <a:endParaRPr sz="1700" dirty="0">
              <a:solidFill>
                <a:srgbClr val="4A4A4A"/>
              </a:solidFill>
              <a:latin typeface="Source Sans Pro"/>
              <a:ea typeface="Source Sans Pro"/>
              <a:cs typeface="Source Sans 3"/>
            </a:endParaRPr>
          </a:p>
          <a:p>
            <a:pPr marL="914400" lvl="0" indent="0" algn="l" rtl="0">
              <a:spcBef>
                <a:spcPts val="0"/>
              </a:spcBef>
              <a:spcAft>
                <a:spcPts val="0"/>
              </a:spcAft>
              <a:buNone/>
            </a:pPr>
            <a:endParaRPr sz="1700" dirty="0">
              <a:solidFill>
                <a:srgbClr val="4A4A4A"/>
              </a:solidFill>
              <a:latin typeface="Source Sans Pro"/>
              <a:ea typeface="Source Sans Pro"/>
              <a:cs typeface="Source Sans 3"/>
            </a:endParaRPr>
          </a:p>
          <a:p>
            <a:pPr marL="457200" lvl="0" indent="-336550" algn="l" rtl="0">
              <a:spcBef>
                <a:spcPts val="0"/>
              </a:spcBef>
              <a:spcAft>
                <a:spcPts val="0"/>
              </a:spcAft>
              <a:buClr>
                <a:srgbClr val="0178BD"/>
              </a:buClr>
              <a:buSzPts val="1700"/>
              <a:buFont typeface="Source Sans 3"/>
              <a:buChar char="●"/>
            </a:pPr>
            <a:r>
              <a:rPr lang="en" sz="1700">
                <a:solidFill>
                  <a:srgbClr val="4A4A4A"/>
                </a:solidFill>
                <a:latin typeface="Source Sans Pro"/>
                <a:ea typeface="Source Sans Pro"/>
                <a:cs typeface="Source Sans 3"/>
                <a:sym typeface="Source Sans 3"/>
              </a:rPr>
              <a:t>Genetic Alliance UK will share these findings with the government teams developing proposals for a future rare conditions policy. </a:t>
            </a:r>
            <a:endParaRPr>
              <a:latin typeface="Source Sans Pro"/>
              <a:ea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78BD"/>
        </a:solidFill>
        <a:effectLst/>
      </p:bgPr>
    </p:bg>
    <p:spTree>
      <p:nvGrpSpPr>
        <p:cNvPr id="1" name="Shape 182"/>
        <p:cNvGrpSpPr/>
        <p:nvPr/>
      </p:nvGrpSpPr>
      <p:grpSpPr>
        <a:xfrm>
          <a:off x="0" y="0"/>
          <a:ext cx="0" cy="0"/>
          <a:chOff x="0" y="0"/>
          <a:chExt cx="0" cy="0"/>
        </a:xfrm>
      </p:grpSpPr>
      <p:sp>
        <p:nvSpPr>
          <p:cNvPr id="183" name="Google Shape;18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2000"/>
              <a:buFont typeface="Arial"/>
              <a:buNone/>
            </a:pPr>
            <a:r>
              <a:rPr lang="en" sz="2400" b="1">
                <a:solidFill>
                  <a:schemeClr val="lt1"/>
                </a:solidFill>
                <a:latin typeface="Source Sans Pro"/>
                <a:ea typeface="Source Sans Pro"/>
                <a:cs typeface="Source Sans 3"/>
                <a:sym typeface="Source Sans 3"/>
              </a:rPr>
              <a:t>UK Rare Diseases Framework</a:t>
            </a:r>
            <a:endParaRPr>
              <a:solidFill>
                <a:schemeClr val="lt1"/>
              </a:solidFill>
              <a:latin typeface="Source Sans Pro"/>
              <a:ea typeface="Source Sans Pro"/>
            </a:endParaRPr>
          </a:p>
        </p:txBody>
      </p:sp>
      <p:sp>
        <p:nvSpPr>
          <p:cNvPr id="184" name="Google Shape;184;p38"/>
          <p:cNvSpPr txBox="1">
            <a:spLocks noGrp="1"/>
          </p:cNvSpPr>
          <p:nvPr>
            <p:ph type="body" idx="1"/>
          </p:nvPr>
        </p:nvSpPr>
        <p:spPr>
          <a:xfrm>
            <a:off x="311700" y="1152475"/>
            <a:ext cx="6187500" cy="3416400"/>
          </a:xfrm>
          <a:prstGeom prst="rect">
            <a:avLst/>
          </a:prstGeom>
        </p:spPr>
        <p:txBody>
          <a:bodyPr spcFirstLastPara="1" wrap="square" lIns="91425" tIns="91425" rIns="91425" bIns="91425" anchor="t" anchorCtr="0">
            <a:normAutofit lnSpcReduction="10000"/>
          </a:bodyPr>
          <a:lstStyle/>
          <a:p>
            <a:pPr marL="457200" lvl="0" indent="-342900" algn="l" rtl="0">
              <a:lnSpc>
                <a:spcPct val="100000"/>
              </a:lnSpc>
              <a:spcBef>
                <a:spcPts val="0"/>
              </a:spcBef>
              <a:spcAft>
                <a:spcPts val="0"/>
              </a:spcAft>
              <a:buClr>
                <a:schemeClr val="lt1"/>
              </a:buClr>
              <a:buSzPts val="1800"/>
              <a:buFont typeface="Source Sans 3 Medium"/>
              <a:buChar char="●"/>
            </a:pPr>
            <a:r>
              <a:rPr lang="en">
                <a:solidFill>
                  <a:schemeClr val="lt1"/>
                </a:solidFill>
                <a:latin typeface="Source Sans Pro"/>
                <a:ea typeface="Source Sans Pro"/>
                <a:cs typeface="Source Sans 3 Medium"/>
                <a:sym typeface="Source Sans 3 Medium"/>
              </a:rPr>
              <a:t>The UK Rare Diseases Framework is a UK wide policy which aims to aims to ensure that the ‘lives of people living with rare conditions continue to improve’.</a:t>
            </a:r>
            <a:endParaRPr lang="en-US">
              <a:solidFill>
                <a:schemeClr val="lt1"/>
              </a:solidFill>
              <a:latin typeface="Source Sans Pro"/>
              <a:ea typeface="Source Sans Pro"/>
              <a:cs typeface="Source Sans 3 Medium"/>
            </a:endParaRPr>
          </a:p>
          <a:p>
            <a:pPr marL="457200" lvl="0" indent="0" algn="l" rtl="0">
              <a:lnSpc>
                <a:spcPct val="100000"/>
              </a:lnSpc>
              <a:spcBef>
                <a:spcPts val="0"/>
              </a:spcBef>
              <a:spcAft>
                <a:spcPts val="0"/>
              </a:spcAft>
              <a:buClr>
                <a:schemeClr val="dk1"/>
              </a:buClr>
              <a:buSzPts val="1100"/>
              <a:buFont typeface="Arial"/>
              <a:buNone/>
            </a:pPr>
            <a:endParaRPr dirty="0">
              <a:solidFill>
                <a:schemeClr val="lt1"/>
              </a:solidFill>
              <a:latin typeface="Source Sans Pro"/>
              <a:ea typeface="Source Sans Pro"/>
              <a:cs typeface="Source Sans 3 Medium"/>
            </a:endParaRPr>
          </a:p>
          <a:p>
            <a:pPr marL="457200" lvl="0" indent="-342900" algn="l" rtl="0">
              <a:lnSpc>
                <a:spcPct val="100000"/>
              </a:lnSpc>
              <a:spcBef>
                <a:spcPts val="0"/>
              </a:spcBef>
              <a:spcAft>
                <a:spcPts val="0"/>
              </a:spcAft>
              <a:buClr>
                <a:schemeClr val="lt1"/>
              </a:buClr>
              <a:buSzPts val="1800"/>
              <a:buFont typeface="Source Sans 3 Medium"/>
              <a:buChar char="●"/>
            </a:pPr>
            <a:r>
              <a:rPr lang="en" dirty="0">
                <a:solidFill>
                  <a:schemeClr val="lt1"/>
                </a:solidFill>
                <a:latin typeface="Source Sans Pro"/>
                <a:ea typeface="Source Sans Pro"/>
                <a:cs typeface="Source Sans 3 Medium"/>
                <a:sym typeface="Source Sans 3 Medium"/>
              </a:rPr>
              <a:t>Each devolved nation is responsible for delivering their own action plans.</a:t>
            </a:r>
            <a:endParaRPr dirty="0">
              <a:solidFill>
                <a:schemeClr val="lt1"/>
              </a:solidFill>
              <a:latin typeface="Source Sans Pro"/>
              <a:ea typeface="Source Sans Pro"/>
              <a:cs typeface="Source Sans 3 Medium"/>
            </a:endParaRPr>
          </a:p>
          <a:p>
            <a:pPr marL="457200" lvl="0" indent="0" algn="l" rtl="0">
              <a:lnSpc>
                <a:spcPct val="100000"/>
              </a:lnSpc>
              <a:spcBef>
                <a:spcPts val="0"/>
              </a:spcBef>
              <a:spcAft>
                <a:spcPts val="0"/>
              </a:spcAft>
              <a:buClr>
                <a:schemeClr val="dk1"/>
              </a:buClr>
              <a:buSzPts val="1100"/>
              <a:buFont typeface="Arial"/>
              <a:buNone/>
            </a:pPr>
            <a:endParaRPr dirty="0">
              <a:solidFill>
                <a:schemeClr val="lt1"/>
              </a:solidFill>
              <a:latin typeface="Source Sans Pro"/>
              <a:ea typeface="Source Sans Pro"/>
              <a:cs typeface="Source Sans 3 Medium"/>
            </a:endParaRPr>
          </a:p>
          <a:p>
            <a:pPr marL="457200" lvl="0" indent="-342900" algn="l" rtl="0">
              <a:lnSpc>
                <a:spcPct val="100000"/>
              </a:lnSpc>
              <a:spcBef>
                <a:spcPts val="0"/>
              </a:spcBef>
              <a:spcAft>
                <a:spcPts val="0"/>
              </a:spcAft>
              <a:buClr>
                <a:schemeClr val="lt1"/>
              </a:buClr>
              <a:buSzPts val="1800"/>
              <a:buFont typeface="Source Sans 3 Medium"/>
              <a:buChar char="●"/>
            </a:pPr>
            <a:r>
              <a:rPr lang="en">
                <a:solidFill>
                  <a:schemeClr val="lt1"/>
                </a:solidFill>
                <a:latin typeface="Source Sans Pro"/>
                <a:ea typeface="Source Sans Pro"/>
                <a:cs typeface="Source Sans 3 Medium"/>
                <a:sym typeface="Source Sans 3 Medium"/>
              </a:rPr>
              <a:t>The Framework was published in 2021. It was due to end in January 2026 but has been extended to January 2027.</a:t>
            </a:r>
            <a:endParaRPr>
              <a:solidFill>
                <a:schemeClr val="lt1"/>
              </a:solidFill>
              <a:latin typeface="Source Sans Pro"/>
              <a:ea typeface="Source Sans Pro"/>
              <a:cs typeface="Source Sans 3 Medium"/>
            </a:endParaRPr>
          </a:p>
          <a:p>
            <a:pPr marL="457200" lvl="0" indent="0" algn="l" rtl="0">
              <a:lnSpc>
                <a:spcPct val="100000"/>
              </a:lnSpc>
              <a:spcBef>
                <a:spcPts val="0"/>
              </a:spcBef>
              <a:spcAft>
                <a:spcPts val="0"/>
              </a:spcAft>
              <a:buClr>
                <a:schemeClr val="dk1"/>
              </a:buClr>
              <a:buSzPts val="1100"/>
              <a:buFont typeface="Arial"/>
              <a:buNone/>
            </a:pPr>
            <a:endParaRPr dirty="0">
              <a:solidFill>
                <a:schemeClr val="lt1"/>
              </a:solidFill>
              <a:latin typeface="Source Sans Pro"/>
              <a:ea typeface="Source Sans Pro"/>
              <a:cs typeface="Source Sans 3 Medium"/>
            </a:endParaRPr>
          </a:p>
          <a:p>
            <a:pPr marL="457200" lvl="0" indent="-342900" algn="l" rtl="0">
              <a:lnSpc>
                <a:spcPct val="100000"/>
              </a:lnSpc>
              <a:spcBef>
                <a:spcPts val="0"/>
              </a:spcBef>
              <a:spcAft>
                <a:spcPts val="0"/>
              </a:spcAft>
              <a:buClr>
                <a:schemeClr val="lt1"/>
              </a:buClr>
              <a:buSzPts val="1800"/>
              <a:buFont typeface="Source Sans 3 Medium"/>
              <a:buChar char="●"/>
            </a:pPr>
            <a:r>
              <a:rPr lang="en">
                <a:solidFill>
                  <a:schemeClr val="lt1"/>
                </a:solidFill>
                <a:latin typeface="Source Sans Pro"/>
                <a:ea typeface="Source Sans Pro"/>
                <a:cs typeface="Source Sans 3 Medium"/>
                <a:sym typeface="Source Sans 3 Medium"/>
              </a:rPr>
              <a:t>This extension allows time for discussion on what comes </a:t>
            </a:r>
            <a:r>
              <a:rPr lang="en">
                <a:solidFill>
                  <a:schemeClr val="lt1"/>
                </a:solidFill>
                <a:latin typeface="Source Sans 3 Medium"/>
                <a:ea typeface="Source Sans 3 Medium"/>
                <a:cs typeface="Source Sans 3 Medium"/>
                <a:sym typeface="Source Sans 3 Medium"/>
              </a:rPr>
              <a:t>next.</a:t>
            </a:r>
            <a:endParaRPr>
              <a:solidFill>
                <a:schemeClr val="lt1"/>
              </a:solidFill>
            </a:endParaRPr>
          </a:p>
        </p:txBody>
      </p:sp>
      <p:pic>
        <p:nvPicPr>
          <p:cNvPr id="185" name="Google Shape;185;p38"/>
          <p:cNvPicPr preferRelativeResize="0"/>
          <p:nvPr/>
        </p:nvPicPr>
        <p:blipFill rotWithShape="1">
          <a:blip r:embed="rId3">
            <a:alphaModFix/>
          </a:blip>
          <a:srcRect l="50867" t="20262" r="28924" b="29670"/>
          <a:stretch/>
        </p:blipFill>
        <p:spPr>
          <a:xfrm>
            <a:off x="6675338" y="1046075"/>
            <a:ext cx="2189573" cy="3051351"/>
          </a:xfrm>
          <a:prstGeom prst="rect">
            <a:avLst/>
          </a:prstGeom>
          <a:noFill/>
          <a:ln>
            <a:noFill/>
          </a:ln>
        </p:spPr>
      </p:pic>
      <p:sp>
        <p:nvSpPr>
          <p:cNvPr id="186" name="Google Shape;186;p38"/>
          <p:cNvSpPr txBox="1"/>
          <p:nvPr/>
        </p:nvSpPr>
        <p:spPr>
          <a:xfrm>
            <a:off x="6675350" y="4366075"/>
            <a:ext cx="2236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Source Sans 3 Medium"/>
                <a:ea typeface="Source Sans 3 Medium"/>
                <a:cs typeface="Source Sans 3 Medium"/>
                <a:sym typeface="Source Sans 3 Medium"/>
              </a:rPr>
              <a:t>https://www.gov.uk/government/publications/uk-rare-diseases-framework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b="1">
                <a:solidFill>
                  <a:srgbClr val="0178BD"/>
                </a:solidFill>
                <a:latin typeface="Source Sans Pro"/>
                <a:ea typeface="Source Sans Pro"/>
                <a:cs typeface="Source Sans 3"/>
                <a:sym typeface="Source Sans 3"/>
              </a:rPr>
              <a:t>UK Rare Diseases Framework</a:t>
            </a:r>
            <a:endParaRPr lang="en-US">
              <a:latin typeface="Source Sans Pro"/>
              <a:ea typeface="Source Sans Pro"/>
            </a:endParaRPr>
          </a:p>
        </p:txBody>
      </p:sp>
      <p:graphicFrame>
        <p:nvGraphicFramePr>
          <p:cNvPr id="192" name="Google Shape;192;p39"/>
          <p:cNvGraphicFramePr/>
          <p:nvPr/>
        </p:nvGraphicFramePr>
        <p:xfrm>
          <a:off x="416500" y="1240450"/>
          <a:ext cx="8345375" cy="3398515"/>
        </p:xfrm>
        <a:graphic>
          <a:graphicData uri="http://schemas.openxmlformats.org/drawingml/2006/table">
            <a:tbl>
              <a:tblPr>
                <a:noFill/>
                <a:tableStyleId>{5BBE5307-5B9B-44B8-B579-07A9D2FCF49F}</a:tableStyleId>
              </a:tblPr>
              <a:tblGrid>
                <a:gridCol w="4149800">
                  <a:extLst>
                    <a:ext uri="{9D8B030D-6E8A-4147-A177-3AD203B41FA5}">
                      <a16:colId xmlns:a16="http://schemas.microsoft.com/office/drawing/2014/main" val="20000"/>
                    </a:ext>
                  </a:extLst>
                </a:gridCol>
                <a:gridCol w="4195575">
                  <a:extLst>
                    <a:ext uri="{9D8B030D-6E8A-4147-A177-3AD203B41FA5}">
                      <a16:colId xmlns:a16="http://schemas.microsoft.com/office/drawing/2014/main" val="20001"/>
                    </a:ext>
                  </a:extLst>
                </a:gridCol>
              </a:tblGrid>
              <a:tr h="230475">
                <a:tc>
                  <a:txBody>
                    <a:bodyPr/>
                    <a:lstStyle/>
                    <a:p>
                      <a:pPr marL="0" lvl="0" indent="0" algn="l" rtl="0">
                        <a:spcBef>
                          <a:spcPts val="0"/>
                        </a:spcBef>
                        <a:spcAft>
                          <a:spcPts val="0"/>
                        </a:spcAft>
                        <a:buNone/>
                      </a:pPr>
                      <a:r>
                        <a:rPr lang="en" sz="1600" b="1">
                          <a:solidFill>
                            <a:srgbClr val="0178BD"/>
                          </a:solidFill>
                          <a:latin typeface="Source Sans Pro"/>
                          <a:ea typeface="Source Sans Pro"/>
                          <a:cs typeface="Source Sans Pro"/>
                          <a:sym typeface="Source Sans Pro"/>
                        </a:rPr>
                        <a:t>Priorities</a:t>
                      </a:r>
                      <a:endParaRPr sz="1600" b="1">
                        <a:solidFill>
                          <a:srgbClr val="0178B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600" b="1">
                          <a:solidFill>
                            <a:srgbClr val="0178BD"/>
                          </a:solidFill>
                          <a:latin typeface="Source Sans Pro"/>
                          <a:ea typeface="Source Sans Pro"/>
                          <a:cs typeface="Source Sans Pro"/>
                          <a:sym typeface="Source Sans Pro"/>
                        </a:rPr>
                        <a:t>Underpinning themes</a:t>
                      </a:r>
                      <a:endParaRPr sz="1600" b="1">
                        <a:solidFill>
                          <a:srgbClr val="0178B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2971825">
                <a:tc>
                  <a:txBody>
                    <a:bodyPr/>
                    <a:lstStyle/>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Helping patients get a final diagnosis faster.</a:t>
                      </a:r>
                      <a:endParaRPr sz="1600">
                        <a:solidFill>
                          <a:srgbClr val="434343"/>
                        </a:solidFill>
                        <a:latin typeface="Source Sans 3"/>
                        <a:ea typeface="Source Sans 3"/>
                        <a:cs typeface="Source Sans 3"/>
                        <a:sym typeface="Source Sans 3"/>
                      </a:endParaRPr>
                    </a:p>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Increasing awareness of rare diseases among healthcare professionals.</a:t>
                      </a:r>
                      <a:endParaRPr sz="1600">
                        <a:solidFill>
                          <a:srgbClr val="434343"/>
                        </a:solidFill>
                        <a:latin typeface="Source Sans 3"/>
                        <a:ea typeface="Source Sans 3"/>
                        <a:cs typeface="Source Sans 3"/>
                        <a:sym typeface="Source Sans 3"/>
                      </a:endParaRPr>
                    </a:p>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Better coordination of care.</a:t>
                      </a:r>
                      <a:endParaRPr sz="1600">
                        <a:solidFill>
                          <a:srgbClr val="434343"/>
                        </a:solidFill>
                        <a:latin typeface="Source Sans 3"/>
                        <a:ea typeface="Source Sans 3"/>
                        <a:cs typeface="Source Sans 3"/>
                        <a:sym typeface="Source Sans 3"/>
                      </a:endParaRPr>
                    </a:p>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Improving access to specialist care, treatments, and drugs.</a:t>
                      </a:r>
                      <a:endParaRPr sz="1600">
                        <a:solidFill>
                          <a:srgbClr val="434343"/>
                        </a:solidFill>
                        <a:latin typeface="Source Sans 3"/>
                        <a:ea typeface="Source Sans 3"/>
                        <a:cs typeface="Source Sans 3"/>
                        <a:sym typeface="Source Sans 3"/>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Patient voice</a:t>
                      </a:r>
                      <a:endParaRPr sz="1600">
                        <a:solidFill>
                          <a:srgbClr val="434343"/>
                        </a:solidFill>
                        <a:latin typeface="Source Sans 3"/>
                        <a:ea typeface="Source Sans 3"/>
                        <a:cs typeface="Source Sans 3"/>
                        <a:sym typeface="Source Sans 3"/>
                      </a:endParaRPr>
                    </a:p>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National and international collaboration</a:t>
                      </a:r>
                      <a:endParaRPr sz="1600">
                        <a:solidFill>
                          <a:srgbClr val="434343"/>
                        </a:solidFill>
                        <a:latin typeface="Source Sans 3"/>
                        <a:ea typeface="Source Sans 3"/>
                        <a:cs typeface="Source Sans 3"/>
                        <a:sym typeface="Source Sans 3"/>
                      </a:endParaRPr>
                    </a:p>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Pioneering research</a:t>
                      </a:r>
                      <a:endParaRPr sz="1600">
                        <a:solidFill>
                          <a:srgbClr val="434343"/>
                        </a:solidFill>
                        <a:latin typeface="Source Sans 3"/>
                        <a:ea typeface="Source Sans 3"/>
                        <a:cs typeface="Source Sans 3"/>
                        <a:sym typeface="Source Sans 3"/>
                      </a:endParaRPr>
                    </a:p>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Digital, data and technology</a:t>
                      </a:r>
                      <a:endParaRPr sz="1600">
                        <a:solidFill>
                          <a:srgbClr val="434343"/>
                        </a:solidFill>
                        <a:latin typeface="Source Sans 3"/>
                        <a:ea typeface="Source Sans 3"/>
                        <a:cs typeface="Source Sans 3"/>
                        <a:sym typeface="Source Sans 3"/>
                      </a:endParaRPr>
                    </a:p>
                    <a:p>
                      <a:pPr marL="457200" lvl="0" indent="-330200" algn="l" rtl="0">
                        <a:lnSpc>
                          <a:spcPct val="115000"/>
                        </a:lnSpc>
                        <a:spcBef>
                          <a:spcPts val="0"/>
                        </a:spcBef>
                        <a:spcAft>
                          <a:spcPts val="0"/>
                        </a:spcAft>
                        <a:buClr>
                          <a:srgbClr val="434343"/>
                        </a:buClr>
                        <a:buSzPts val="1600"/>
                        <a:buFont typeface="Source Sans 3"/>
                        <a:buAutoNum type="arabicPeriod"/>
                      </a:pPr>
                      <a:r>
                        <a:rPr lang="en" sz="1600">
                          <a:solidFill>
                            <a:srgbClr val="434343"/>
                          </a:solidFill>
                          <a:latin typeface="Source Sans 3"/>
                          <a:ea typeface="Source Sans 3"/>
                          <a:cs typeface="Source Sans 3"/>
                          <a:sym typeface="Source Sans 3"/>
                        </a:rPr>
                        <a:t>Wider policy alignment</a:t>
                      </a:r>
                      <a:endParaRPr sz="1600">
                        <a:solidFill>
                          <a:srgbClr val="434343"/>
                        </a:solidFill>
                        <a:latin typeface="Source Sans 3"/>
                        <a:ea typeface="Source Sans 3"/>
                        <a:cs typeface="Source Sans 3"/>
                        <a:sym typeface="Source Sans 3"/>
                      </a:endParaRPr>
                    </a:p>
                    <a:p>
                      <a:pPr marL="0" lvl="0" indent="0" algn="l" rtl="0">
                        <a:lnSpc>
                          <a:spcPct val="115000"/>
                        </a:lnSpc>
                        <a:spcBef>
                          <a:spcPts val="0"/>
                        </a:spcBef>
                        <a:spcAft>
                          <a:spcPts val="0"/>
                        </a:spcAft>
                        <a:buNone/>
                      </a:pPr>
                      <a:endParaRPr sz="1600">
                        <a:solidFill>
                          <a:srgbClr val="434343"/>
                        </a:solidFill>
                        <a:latin typeface="Source Sans 3"/>
                        <a:ea typeface="Source Sans 3"/>
                        <a:cs typeface="Source Sans 3"/>
                        <a:sym typeface="Source Sans 3"/>
                      </a:endParaRPr>
                    </a:p>
                    <a:p>
                      <a:pPr marL="0" lvl="0" indent="0" algn="l" rtl="0">
                        <a:lnSpc>
                          <a:spcPct val="115000"/>
                        </a:lnSpc>
                        <a:spcBef>
                          <a:spcPts val="0"/>
                        </a:spcBef>
                        <a:spcAft>
                          <a:spcPts val="0"/>
                        </a:spcAft>
                        <a:buNone/>
                      </a:pPr>
                      <a:r>
                        <a:rPr lang="en" sz="1600">
                          <a:solidFill>
                            <a:srgbClr val="434343"/>
                          </a:solidFill>
                          <a:latin typeface="Source Sans 3"/>
                          <a:ea typeface="Source Sans 3"/>
                          <a:cs typeface="Source Sans 3"/>
                          <a:sym typeface="Source Sans 3"/>
                        </a:rPr>
                        <a:t>England’s delivery of the UK Rare Diseases Framework added 'equity' as an underpinning theme</a:t>
                      </a:r>
                      <a:endParaRPr sz="1600">
                        <a:solidFill>
                          <a:srgbClr val="434343"/>
                        </a:solidFill>
                        <a:latin typeface="Source Sans 3"/>
                        <a:ea typeface="Source Sans 3"/>
                        <a:cs typeface="Source Sans 3"/>
                        <a:sym typeface="Source Sans 3"/>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78BD"/>
        </a:solidFill>
        <a:effectLst/>
      </p:bgPr>
    </p:bg>
    <p:spTree>
      <p:nvGrpSpPr>
        <p:cNvPr id="1" name="Shape 196"/>
        <p:cNvGrpSpPr/>
        <p:nvPr/>
      </p:nvGrpSpPr>
      <p:grpSpPr>
        <a:xfrm>
          <a:off x="0" y="0"/>
          <a:ext cx="0" cy="0"/>
          <a:chOff x="0" y="0"/>
          <a:chExt cx="0" cy="0"/>
        </a:xfrm>
      </p:grpSpPr>
      <p:sp>
        <p:nvSpPr>
          <p:cNvPr id="197" name="Google Shape;197;p40"/>
          <p:cNvSpPr txBox="1"/>
          <p:nvPr/>
        </p:nvSpPr>
        <p:spPr>
          <a:xfrm>
            <a:off x="437525" y="0"/>
            <a:ext cx="8250900" cy="4085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2800" b="1">
              <a:solidFill>
                <a:schemeClr val="lt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800" b="1">
                <a:solidFill>
                  <a:schemeClr val="lt1"/>
                </a:solidFill>
                <a:latin typeface="Source Sans Pro"/>
                <a:ea typeface="Source Sans Pro"/>
                <a:cs typeface="Source Sans Pro"/>
                <a:sym typeface="Source Sans Pro"/>
              </a:rPr>
              <a:t>Question 1</a:t>
            </a:r>
            <a:endParaRPr sz="2800" b="1">
              <a:solidFill>
                <a:schemeClr val="lt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2800" b="1">
              <a:solidFill>
                <a:schemeClr val="lt1"/>
              </a:solidFill>
              <a:latin typeface="Source Sans Pro"/>
              <a:ea typeface="Source Sans Pro"/>
              <a:cs typeface="Source Sans Pro"/>
              <a:sym typeface="Source Sans Pro"/>
            </a:endParaRPr>
          </a:p>
          <a:p>
            <a:pPr marL="457200" lvl="0" indent="-406400" algn="l" rtl="0">
              <a:lnSpc>
                <a:spcPct val="115000"/>
              </a:lnSpc>
              <a:spcBef>
                <a:spcPts val="0"/>
              </a:spcBef>
              <a:spcAft>
                <a:spcPts val="0"/>
              </a:spcAft>
              <a:buClr>
                <a:schemeClr val="lt1"/>
              </a:buClr>
              <a:buSzPts val="2800"/>
              <a:buFont typeface="Source Sans Pro"/>
              <a:buAutoNum type="alphaUcParenR"/>
            </a:pPr>
            <a:r>
              <a:rPr lang="en" sz="2800" b="1">
                <a:solidFill>
                  <a:schemeClr val="lt1"/>
                </a:solidFill>
                <a:latin typeface="Source Sans Pro"/>
                <a:ea typeface="Source Sans Pro"/>
                <a:cs typeface="Source Sans Pro"/>
                <a:sym typeface="Source Sans Pro"/>
              </a:rPr>
              <a:t>Are the current priorities and underlying themes correct?</a:t>
            </a:r>
            <a:endParaRPr sz="2800" b="1">
              <a:solidFill>
                <a:schemeClr val="l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2800" b="1">
              <a:solidFill>
                <a:schemeClr val="lt1"/>
              </a:solidFill>
              <a:latin typeface="Source Sans Pro"/>
              <a:ea typeface="Source Sans Pro"/>
              <a:cs typeface="Source Sans Pro"/>
              <a:sym typeface="Source Sans Pro"/>
            </a:endParaRPr>
          </a:p>
          <a:p>
            <a:pPr marL="457200" lvl="0" indent="-406400" algn="l" rtl="0">
              <a:lnSpc>
                <a:spcPct val="115000"/>
              </a:lnSpc>
              <a:spcBef>
                <a:spcPts val="0"/>
              </a:spcBef>
              <a:spcAft>
                <a:spcPts val="0"/>
              </a:spcAft>
              <a:buClr>
                <a:schemeClr val="lt1"/>
              </a:buClr>
              <a:buSzPts val="2800"/>
              <a:buFont typeface="Source Sans Pro"/>
              <a:buAutoNum type="alphaUcParenR"/>
            </a:pPr>
            <a:r>
              <a:rPr lang="en" sz="2800" b="1">
                <a:solidFill>
                  <a:schemeClr val="lt1"/>
                </a:solidFill>
                <a:latin typeface="Source Sans Pro"/>
                <a:ea typeface="Source Sans Pro"/>
                <a:cs typeface="Source Sans Pro"/>
                <a:sym typeface="Source Sans Pro"/>
              </a:rPr>
              <a:t>What are the most important gaps or needs that are not covered? </a:t>
            </a:r>
            <a:endParaRPr sz="2800" b="1">
              <a:solidFill>
                <a:schemeClr val="lt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78BD"/>
        </a:solidFill>
        <a:effectLst/>
      </p:bgPr>
    </p:bg>
    <p:spTree>
      <p:nvGrpSpPr>
        <p:cNvPr id="1" name="Shape 201"/>
        <p:cNvGrpSpPr/>
        <p:nvPr/>
      </p:nvGrpSpPr>
      <p:grpSpPr>
        <a:xfrm>
          <a:off x="0" y="0"/>
          <a:ext cx="0" cy="0"/>
          <a:chOff x="0" y="0"/>
          <a:chExt cx="0" cy="0"/>
        </a:xfrm>
      </p:grpSpPr>
      <p:sp>
        <p:nvSpPr>
          <p:cNvPr id="202" name="Google Shape;202;p41"/>
          <p:cNvSpPr txBox="1"/>
          <p:nvPr/>
        </p:nvSpPr>
        <p:spPr>
          <a:xfrm>
            <a:off x="437525" y="0"/>
            <a:ext cx="8391900" cy="3589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2800" b="1">
              <a:solidFill>
                <a:schemeClr val="lt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2800" b="1">
                <a:solidFill>
                  <a:schemeClr val="lt1"/>
                </a:solidFill>
                <a:latin typeface="Source Sans Pro"/>
                <a:ea typeface="Source Sans Pro"/>
                <a:cs typeface="Source Sans Pro"/>
                <a:sym typeface="Source Sans Pro"/>
              </a:rPr>
              <a:t>Question 2</a:t>
            </a:r>
            <a:endParaRPr sz="2800" b="1">
              <a:solidFill>
                <a:schemeClr val="lt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2800" b="1">
              <a:solidFill>
                <a:schemeClr val="lt1"/>
              </a:solidFill>
              <a:latin typeface="Source Sans Pro"/>
              <a:ea typeface="Source Sans Pro"/>
              <a:cs typeface="Source Sans Pro"/>
              <a:sym typeface="Source Sans Pro"/>
            </a:endParaRPr>
          </a:p>
          <a:p>
            <a:pPr marL="457200" lvl="0" indent="-406400" algn="l" rtl="0">
              <a:lnSpc>
                <a:spcPct val="115000"/>
              </a:lnSpc>
              <a:spcBef>
                <a:spcPts val="0"/>
              </a:spcBef>
              <a:spcAft>
                <a:spcPts val="0"/>
              </a:spcAft>
              <a:buClr>
                <a:schemeClr val="lt1"/>
              </a:buClr>
              <a:buSzPts val="2800"/>
              <a:buFont typeface="Source Sans Pro"/>
              <a:buAutoNum type="alphaUcParenR"/>
            </a:pPr>
            <a:r>
              <a:rPr lang="en" sz="2800" b="1">
                <a:solidFill>
                  <a:schemeClr val="lt1"/>
                </a:solidFill>
                <a:latin typeface="Source Sans Pro"/>
                <a:ea typeface="Source Sans Pro"/>
                <a:cs typeface="Source Sans Pro"/>
                <a:sym typeface="Source Sans Pro"/>
              </a:rPr>
              <a:t>What are the biggest challenges you face because of your rare condition?</a:t>
            </a:r>
            <a:endParaRPr sz="2800" b="1">
              <a:solidFill>
                <a:schemeClr val="lt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2800" b="1">
              <a:solidFill>
                <a:schemeClr val="lt1"/>
              </a:solidFill>
              <a:latin typeface="Source Sans Pro"/>
              <a:ea typeface="Source Sans Pro"/>
              <a:cs typeface="Source Sans Pro"/>
              <a:sym typeface="Source Sans Pro"/>
            </a:endParaRPr>
          </a:p>
          <a:p>
            <a:pPr marL="457200" lvl="0" indent="-406400" algn="l" rtl="0">
              <a:lnSpc>
                <a:spcPct val="115000"/>
              </a:lnSpc>
              <a:spcBef>
                <a:spcPts val="0"/>
              </a:spcBef>
              <a:spcAft>
                <a:spcPts val="0"/>
              </a:spcAft>
              <a:buClr>
                <a:schemeClr val="lt1"/>
              </a:buClr>
              <a:buSzPts val="2800"/>
              <a:buFont typeface="Source Sans Pro"/>
              <a:buAutoNum type="alphaUcParenR"/>
            </a:pPr>
            <a:r>
              <a:rPr lang="en" sz="2800" b="1">
                <a:solidFill>
                  <a:schemeClr val="lt1"/>
                </a:solidFill>
                <a:latin typeface="Source Sans Pro"/>
                <a:ea typeface="Source Sans Pro"/>
                <a:cs typeface="Source Sans Pro"/>
                <a:sym typeface="Source Sans Pro"/>
              </a:rPr>
              <a:t>What are the top five most important challenges?</a:t>
            </a:r>
            <a:endParaRPr sz="2800" b="1">
              <a:solidFill>
                <a:schemeClr val="lt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78BD"/>
        </a:solidFill>
        <a:effectLst/>
      </p:bgPr>
    </p:bg>
    <p:spTree>
      <p:nvGrpSpPr>
        <p:cNvPr id="1" name="Shape 206"/>
        <p:cNvGrpSpPr/>
        <p:nvPr/>
      </p:nvGrpSpPr>
      <p:grpSpPr>
        <a:xfrm>
          <a:off x="0" y="0"/>
          <a:ext cx="0" cy="0"/>
          <a:chOff x="0" y="0"/>
          <a:chExt cx="0" cy="0"/>
        </a:xfrm>
      </p:grpSpPr>
      <p:sp>
        <p:nvSpPr>
          <p:cNvPr id="207" name="Google Shape;207;p42"/>
          <p:cNvSpPr txBox="1"/>
          <p:nvPr/>
        </p:nvSpPr>
        <p:spPr>
          <a:xfrm>
            <a:off x="370309" y="610343"/>
            <a:ext cx="8391900" cy="3589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2800" b="1">
              <a:solidFill>
                <a:schemeClr val="lt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2800" b="1">
                <a:solidFill>
                  <a:schemeClr val="lt1"/>
                </a:solidFill>
                <a:latin typeface="Source Sans Pro"/>
                <a:ea typeface="Source Sans Pro"/>
                <a:cs typeface="Source Sans Pro"/>
                <a:sym typeface="Source Sans Pro"/>
              </a:rPr>
              <a:t>Question 3</a:t>
            </a:r>
            <a:endParaRPr sz="2800" b="1">
              <a:solidFill>
                <a:schemeClr val="lt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endParaRPr sz="2800" b="1">
              <a:solidFill>
                <a:schemeClr val="lt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2800" b="1">
                <a:solidFill>
                  <a:schemeClr val="lt1"/>
                </a:solidFill>
                <a:latin typeface="Source Sans Pro"/>
                <a:ea typeface="Source Sans Pro"/>
                <a:cs typeface="Source Sans Pro"/>
                <a:sym typeface="Source Sans Pro"/>
              </a:rPr>
              <a:t>Are there solutions that can help overcome the challenges we have identified?</a:t>
            </a:r>
            <a:endParaRPr sz="2800" b="1">
              <a:solidFill>
                <a:schemeClr val="lt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2800" b="1">
              <a:solidFill>
                <a:schemeClr val="l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2800" b="1">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178BD"/>
      </a:dk1>
      <a:lt1>
        <a:srgbClr val="FFFFFF"/>
      </a:lt1>
      <a:dk2>
        <a:srgbClr val="B4D7EB"/>
      </a:dk2>
      <a:lt2>
        <a:srgbClr val="494949"/>
      </a:lt2>
      <a:accent1>
        <a:srgbClr val="FF8C91"/>
      </a:accent1>
      <a:accent2>
        <a:srgbClr val="FA505A"/>
      </a:accent2>
      <a:accent3>
        <a:srgbClr val="FF9B50"/>
      </a:accent3>
      <a:accent4>
        <a:srgbClr val="86DC78"/>
      </a:accent4>
      <a:accent5>
        <a:srgbClr val="D2F08C"/>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2054</Words>
  <Application>Microsoft Office PowerPoint</Application>
  <PresentationFormat>On-screen Show (16:9)</PresentationFormat>
  <Paragraphs>178</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Source Sans 3 ExtraBold</vt:lpstr>
      <vt:lpstr>Source Sans 3 Medium</vt:lpstr>
      <vt:lpstr>Source Sans Pro</vt:lpstr>
      <vt:lpstr>Inter Medium</vt:lpstr>
      <vt:lpstr>Source Sans 3 Light</vt:lpstr>
      <vt:lpstr>Source Sans 3</vt:lpstr>
      <vt:lpstr>Arial</vt:lpstr>
      <vt:lpstr>Inter</vt:lpstr>
      <vt:lpstr>Simple Light</vt:lpstr>
      <vt:lpstr>Simple Light</vt:lpstr>
      <vt:lpstr>PowerPoint Presentation</vt:lpstr>
      <vt:lpstr>PowerPoint Presentation</vt:lpstr>
      <vt:lpstr>Housekeeping</vt:lpstr>
      <vt:lpstr>Future for Rare workshop</vt:lpstr>
      <vt:lpstr>UK Rare Diseases Framework</vt:lpstr>
      <vt:lpstr>UK Rare Diseases Framework</vt:lpstr>
      <vt:lpstr>PowerPoint Presentation</vt:lpstr>
      <vt:lpstr>PowerPoint Presentation</vt:lpstr>
      <vt:lpstr>PowerPoint Presentation</vt:lpstr>
      <vt:lpstr>Thank you!   We know that there is a tremendous amount of unmet need for people living with rare conditions in the UK. We’re convinced we need a successor to the UK Rare Diseases Framework, both to maintain our momentum, but also to make sure progress is as equitable as possible.   Everyone across the rare condition community must have a say in the future of rare condition policy, so thank you - we will make sure that the four governments of the UK get this message loud and clear.  — Nick Meade, Chief Executive, Genetic Alliance UK</vt:lpstr>
      <vt:lpstr>Next steps </vt:lpstr>
      <vt:lpstr>Future for Rare campaign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Barley</dc:creator>
  <cp:lastModifiedBy>Jennifer Barley</cp:lastModifiedBy>
  <cp:revision>19</cp:revision>
  <dcterms:modified xsi:type="dcterms:W3CDTF">2026-04-17T14:43:56Z</dcterms:modified>
</cp:coreProperties>
</file>